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71" r:id="rId3"/>
    <p:sldId id="270" r:id="rId4"/>
    <p:sldId id="272" r:id="rId5"/>
    <p:sldId id="273" r:id="rId6"/>
    <p:sldId id="274" r:id="rId7"/>
    <p:sldId id="275" r:id="rId8"/>
    <p:sldId id="276" r:id="rId9"/>
    <p:sldId id="277" r:id="rId10"/>
    <p:sldId id="279" r:id="rId11"/>
    <p:sldId id="278" r:id="rId12"/>
    <p:sldId id="280" r:id="rId13"/>
    <p:sldId id="296" r:id="rId14"/>
    <p:sldId id="298" r:id="rId15"/>
    <p:sldId id="297" r:id="rId16"/>
    <p:sldId id="281" r:id="rId17"/>
    <p:sldId id="284" r:id="rId18"/>
    <p:sldId id="282" r:id="rId19"/>
    <p:sldId id="283" r:id="rId20"/>
    <p:sldId id="294" r:id="rId21"/>
    <p:sldId id="285" r:id="rId22"/>
    <p:sldId id="287" r:id="rId23"/>
    <p:sldId id="288" r:id="rId24"/>
    <p:sldId id="289" r:id="rId25"/>
    <p:sldId id="290" r:id="rId26"/>
    <p:sldId id="295" r:id="rId27"/>
    <p:sldId id="291" r:id="rId28"/>
    <p:sldId id="292" r:id="rId29"/>
    <p:sldId id="293"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11"/>
    <p:restoredTop sz="95087"/>
  </p:normalViewPr>
  <p:slideViewPr>
    <p:cSldViewPr snapToGrid="0">
      <p:cViewPr>
        <p:scale>
          <a:sx n="102" d="100"/>
          <a:sy n="102" d="100"/>
        </p:scale>
        <p:origin x="200"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1DBB9-DF37-4723-BA14-C428E8191507}" type="datetimeFigureOut">
              <a:rPr lang="en-US" smtClean="0"/>
              <a:pPr/>
              <a:t>6/6/18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10BA7-4BD2-4407-A8BB-D134DFE82E46}" type="slidenum">
              <a:rPr lang="en-US" smtClean="0"/>
              <a:pPr/>
              <a:t>‹#›</a:t>
            </a:fld>
            <a:endParaRPr lang="en-US"/>
          </a:p>
        </p:txBody>
      </p:sp>
    </p:spTree>
    <p:extLst>
      <p:ext uri="{BB962C8B-B14F-4D97-AF65-F5344CB8AC3E}">
        <p14:creationId xmlns:p14="http://schemas.microsoft.com/office/powerpoint/2010/main" val="119725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A510BA7-4BD2-4407-A8BB-D134DFE82E46}" type="slidenum">
              <a:rPr lang="en-US" smtClean="0"/>
              <a:pPr/>
              <a:t>7</a:t>
            </a:fld>
            <a:endParaRPr lang="en-US"/>
          </a:p>
        </p:txBody>
      </p:sp>
    </p:spTree>
    <p:extLst>
      <p:ext uri="{BB962C8B-B14F-4D97-AF65-F5344CB8AC3E}">
        <p14:creationId xmlns:p14="http://schemas.microsoft.com/office/powerpoint/2010/main" val="1886873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7868" y="1848008"/>
            <a:ext cx="10516263" cy="1052507"/>
          </a:xfrm>
        </p:spPr>
        <p:txBody>
          <a:bodyPr anchor="b">
            <a:normAutofit/>
          </a:bodyPr>
          <a:lstStyle>
            <a:lvl1pPr algn="ctr">
              <a:defRPr sz="4800">
                <a:solidFill>
                  <a:schemeClr val="bg1"/>
                </a:solidFill>
                <a:latin typeface="Microsoft YaHei" panose="020B0503020204020204" pitchFamily="34" charset="-122"/>
                <a:ea typeface="Microsoft YaHei" panose="020B0503020204020204" pitchFamily="34" charset="-122"/>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3999" y="4282872"/>
            <a:ext cx="9144000" cy="594824"/>
          </a:xfrm>
        </p:spPr>
        <p:txBody>
          <a:bodyPr/>
          <a:lstStyle>
            <a:lvl1pPr marL="0" indent="0" algn="ctr">
              <a:buNone/>
              <a:defRPr sz="2400">
                <a:solidFill>
                  <a:schemeClr val="bg1"/>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8" name="Subtitle 3"/>
          <p:cNvSpPr txBox="1">
            <a:spLocks/>
          </p:cNvSpPr>
          <p:nvPr userDrawn="1"/>
        </p:nvSpPr>
        <p:spPr>
          <a:xfrm>
            <a:off x="8604748" y="6485640"/>
            <a:ext cx="3368430" cy="247364"/>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Clr>
                <a:schemeClr val="bg2"/>
              </a:buClr>
              <a:buSzPct val="90000"/>
              <a:buFont typeface="Arial" pitchFamily="34" charset="0"/>
              <a:buNone/>
              <a:defRPr sz="1300" b="1" kern="1200" baseline="0">
                <a:gradFill>
                  <a:gsLst>
                    <a:gs pos="0">
                      <a:schemeClr val="bg2"/>
                    </a:gs>
                    <a:gs pos="86000">
                      <a:schemeClr val="bg2"/>
                    </a:gs>
                  </a:gsLst>
                  <a:lin ang="5400000" scaled="0"/>
                </a:gradFill>
                <a:latin typeface="Segoe UI Semibold" pitchFamily="34" charset="0"/>
                <a:ea typeface="+mn-ea"/>
                <a:cs typeface="+mn-cs"/>
              </a:defRPr>
            </a:lvl1pPr>
            <a:lvl2pPr marL="457182" indent="0" algn="ctr" defTabSz="914363" rtl="0" eaLnBrk="1" latinLnBrk="0" hangingPunct="1">
              <a:lnSpc>
                <a:spcPts val="2200"/>
              </a:lnSpc>
              <a:spcBef>
                <a:spcPct val="20000"/>
              </a:spcBef>
              <a:buClr>
                <a:schemeClr val="bg2"/>
              </a:buClr>
              <a:buSzPct val="90000"/>
              <a:buFont typeface="Arial" pitchFamily="34" charset="0"/>
              <a:buNone/>
              <a:defRPr lang="en-US" sz="1600" kern="1200">
                <a:solidFill>
                  <a:schemeClr val="tx1">
                    <a:tint val="75000"/>
                  </a:schemeClr>
                </a:solidFill>
                <a:latin typeface="+mn-lt"/>
                <a:ea typeface="+mn-ea"/>
                <a:cs typeface="+mn-cs"/>
              </a:defRPr>
            </a:lvl2pPr>
            <a:lvl3pPr marL="914363" indent="0" algn="ctr" defTabSz="914363" rtl="0" eaLnBrk="1" latinLnBrk="0" hangingPunct="1">
              <a:lnSpc>
                <a:spcPts val="2200"/>
              </a:lnSpc>
              <a:spcBef>
                <a:spcPct val="20000"/>
              </a:spcBef>
              <a:buClr>
                <a:schemeClr val="bg2"/>
              </a:buClr>
              <a:buSzPct val="90000"/>
              <a:buFont typeface="Segoe UI" pitchFamily="34" charset="0"/>
              <a:buNone/>
              <a:defRPr lang="en-US" sz="1600" kern="1200">
                <a:solidFill>
                  <a:schemeClr val="tx1">
                    <a:tint val="75000"/>
                  </a:schemeClr>
                </a:solidFill>
                <a:latin typeface="+mn-lt"/>
                <a:ea typeface="+mn-ea"/>
                <a:cs typeface="+mn-cs"/>
              </a:defRPr>
            </a:lvl3pPr>
            <a:lvl4pPr marL="1371545" indent="0" algn="ctr" defTabSz="914363" rtl="0" eaLnBrk="1" latinLnBrk="0" hangingPunct="1">
              <a:lnSpc>
                <a:spcPts val="2200"/>
              </a:lnSpc>
              <a:spcBef>
                <a:spcPct val="20000"/>
              </a:spcBef>
              <a:buClr>
                <a:schemeClr val="accent1"/>
              </a:buClr>
              <a:buSzPct val="90000"/>
              <a:buFont typeface="Arial" pitchFamily="34" charset="0"/>
              <a:buNone/>
              <a:defRPr lang="en-US" sz="1600" kern="1200">
                <a:solidFill>
                  <a:schemeClr val="tx1">
                    <a:tint val="75000"/>
                  </a:schemeClr>
                </a:solidFill>
                <a:latin typeface="+mn-lt"/>
                <a:ea typeface="+mn-ea"/>
                <a:cs typeface="+mn-cs"/>
              </a:defRPr>
            </a:lvl4pPr>
            <a:lvl5pPr marL="1828727" indent="0" algn="ctr" defTabSz="914363" rtl="0" eaLnBrk="1" latinLnBrk="0" hangingPunct="1">
              <a:lnSpc>
                <a:spcPts val="2200"/>
              </a:lnSpc>
              <a:spcBef>
                <a:spcPct val="20000"/>
              </a:spcBef>
              <a:buClr>
                <a:schemeClr val="accent1"/>
              </a:buClr>
              <a:buSzPct val="90000"/>
              <a:buFont typeface="Arial" pitchFamily="34" charset="0"/>
              <a:buNone/>
              <a:defRPr lang="en-US" sz="16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363" rtl="0" eaLnBrk="1" fontAlgn="auto" latinLnBrk="0" hangingPunct="1">
              <a:lnSpc>
                <a:spcPct val="90000"/>
              </a:lnSpc>
              <a:spcBef>
                <a:spcPts val="0"/>
              </a:spcBef>
              <a:spcAft>
                <a:spcPts val="0"/>
              </a:spcAft>
              <a:buClr>
                <a:srgbClr val="6BBD46"/>
              </a:buClr>
              <a:buSzPct val="90000"/>
              <a:buFont typeface="Arial" pitchFamily="34" charset="0"/>
              <a:buNone/>
              <a:tabLst/>
              <a:defRPr/>
            </a:pPr>
            <a:r>
              <a:rPr kumimoji="0" lang="en-US" altLang="zh-CN" sz="1400" b="0" i="0" u="none" strike="noStrike" kern="1200" cap="none" spc="0" normalizeH="0" baseline="0" noProof="0" dirty="0" smtClean="0">
                <a:ln>
                  <a:noFill/>
                </a:ln>
                <a:solidFill>
                  <a:schemeClr val="bg1"/>
                </a:solidFill>
                <a:effectLst/>
                <a:uLnTx/>
                <a:uFillTx/>
                <a:latin typeface="微软雅黑" pitchFamily="34" charset="-122"/>
                <a:ea typeface="微软雅黑" pitchFamily="34" charset="-122"/>
              </a:rPr>
              <a:t>www.hellobi.com  </a:t>
            </a:r>
            <a:r>
              <a:rPr kumimoji="0" lang="zh-CN" altLang="en-US" sz="1400" b="0" i="0" u="none" strike="noStrike" kern="1200" cap="none" spc="0" normalizeH="0" baseline="0" noProof="0" dirty="0" smtClean="0">
                <a:ln>
                  <a:noFill/>
                </a:ln>
                <a:solidFill>
                  <a:schemeClr val="bg1"/>
                </a:solidFill>
                <a:effectLst/>
                <a:uLnTx/>
                <a:uFillTx/>
                <a:latin typeface="微软雅黑" pitchFamily="34" charset="-122"/>
                <a:ea typeface="微软雅黑" pitchFamily="34" charset="-122"/>
              </a:rPr>
              <a:t>与数据爱好者共同成长</a:t>
            </a:r>
            <a:endParaRPr kumimoji="0" lang="en-US" sz="1400" b="0" i="0" u="none" strike="noStrike" kern="1200" cap="none" spc="0" normalizeH="0" baseline="0" noProof="0" dirty="0" smtClean="0">
              <a:ln>
                <a:noFill/>
              </a:ln>
              <a:solidFill>
                <a:schemeClr val="bg1"/>
              </a:solidFill>
              <a:effectLst/>
              <a:uLnTx/>
              <a:uFillTx/>
              <a:latin typeface="微软雅黑" pitchFamily="34" charset="-122"/>
              <a:ea typeface="微软雅黑" pitchFamily="34" charset="-122"/>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869" y="166121"/>
            <a:ext cx="2555549" cy="661030"/>
          </a:xfrm>
          <a:prstGeom prst="rect">
            <a:avLst/>
          </a:prstGeom>
        </p:spPr>
      </p:pic>
    </p:spTree>
    <p:extLst>
      <p:ext uri="{BB962C8B-B14F-4D97-AF65-F5344CB8AC3E}">
        <p14:creationId xmlns:p14="http://schemas.microsoft.com/office/powerpoint/2010/main" val="36288435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3F4B4F-F36C-4DA2-AFA9-6F00000B60BB}" type="datetime1">
              <a:rPr lang="en-US" smtClean="0"/>
              <a:pPr/>
              <a:t>6/6/18</a:t>
            </a:fld>
            <a:endParaRPr lang="en-US"/>
          </a:p>
        </p:txBody>
      </p:sp>
      <p:sp>
        <p:nvSpPr>
          <p:cNvPr id="5" name="Footer Placeholder 4"/>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6" name="Slide Number Placeholder 5"/>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9241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B686E-859F-49EA-B4DE-899CF3AECF5A}" type="datetime1">
              <a:rPr lang="en-US" smtClean="0"/>
              <a:pPr/>
              <a:t>6/6/18</a:t>
            </a:fld>
            <a:endParaRPr lang="en-US"/>
          </a:p>
        </p:txBody>
      </p:sp>
      <p:sp>
        <p:nvSpPr>
          <p:cNvPr id="5" name="Footer Placeholder 4"/>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6" name="Slide Number Placeholder 5"/>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4267848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4007746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342234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179002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2094968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3328257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2996349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3675114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108970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660111"/>
          </a:xfrm>
          <a:solidFill>
            <a:schemeClr val="tx1">
              <a:lumMod val="85000"/>
              <a:lumOff val="15000"/>
            </a:schemeClr>
          </a:solidFill>
        </p:spPr>
        <p:txBody>
          <a:bodyPr>
            <a:normAutofit/>
          </a:bodyPr>
          <a:lstStyle>
            <a:lvl1pPr>
              <a:defRPr sz="3200">
                <a:solidFill>
                  <a:schemeClr val="bg1"/>
                </a:solidFill>
                <a:latin typeface="Microsoft YaHei" panose="020B0503020204020204" pitchFamily="34" charset="-122"/>
                <a:ea typeface="Microsoft YaHei" panose="020B0503020204020204" pitchFamily="34" charset="-122"/>
              </a:defRPr>
            </a:lvl1pPr>
          </a:lstStyle>
          <a:p>
            <a:r>
              <a:rPr lang="en-US" dirty="0" smtClean="0"/>
              <a:t>   Click to edit Master title style</a:t>
            </a:r>
            <a:endParaRPr lang="en-US" dirty="0"/>
          </a:p>
        </p:txBody>
      </p:sp>
      <p:sp>
        <p:nvSpPr>
          <p:cNvPr id="3" name="Content Placeholder 2"/>
          <p:cNvSpPr>
            <a:spLocks noGrp="1"/>
          </p:cNvSpPr>
          <p:nvPr>
            <p:ph idx="1"/>
          </p:nvPr>
        </p:nvSpPr>
        <p:spPr>
          <a:xfrm>
            <a:off x="359507" y="884279"/>
            <a:ext cx="11471419" cy="5383037"/>
          </a:xfrm>
        </p:spPr>
        <p:txBody>
          <a:bodyPr/>
          <a:lstStyle>
            <a:lvl1pPr>
              <a:defRPr>
                <a:solidFill>
                  <a:schemeClr val="tx1">
                    <a:lumMod val="75000"/>
                    <a:lumOff val="25000"/>
                  </a:schemeClr>
                </a:solidFill>
                <a:latin typeface="Microsoft YaHei" panose="020B0503020204020204" pitchFamily="34" charset="-122"/>
                <a:ea typeface="Microsoft YaHei" panose="020B0503020204020204" pitchFamily="34" charset="-122"/>
              </a:defRPr>
            </a:lvl1pPr>
            <a:lvl2pPr>
              <a:defRPr>
                <a:solidFill>
                  <a:schemeClr val="tx1">
                    <a:lumMod val="75000"/>
                    <a:lumOff val="25000"/>
                  </a:schemeClr>
                </a:solidFill>
                <a:latin typeface="Microsoft YaHei" panose="020B0503020204020204" pitchFamily="34" charset="-122"/>
                <a:ea typeface="Microsoft YaHei" panose="020B0503020204020204" pitchFamily="34" charset="-122"/>
              </a:defRPr>
            </a:lvl2pPr>
            <a:lvl3pPr>
              <a:defRPr>
                <a:solidFill>
                  <a:schemeClr val="tx1">
                    <a:lumMod val="75000"/>
                    <a:lumOff val="25000"/>
                  </a:schemeClr>
                </a:solidFill>
                <a:latin typeface="Microsoft YaHei" panose="020B0503020204020204" pitchFamily="34" charset="-122"/>
                <a:ea typeface="Microsoft YaHei" panose="020B0503020204020204" pitchFamily="34" charset="-122"/>
              </a:defRPr>
            </a:lvl3pPr>
            <a:lvl4pPr>
              <a:defRPr>
                <a:solidFill>
                  <a:schemeClr val="tx1">
                    <a:lumMod val="75000"/>
                    <a:lumOff val="25000"/>
                  </a:schemeClr>
                </a:solidFill>
                <a:latin typeface="Microsoft YaHei" panose="020B0503020204020204" pitchFamily="34" charset="-122"/>
                <a:ea typeface="Microsoft YaHei" panose="020B0503020204020204" pitchFamily="34" charset="-122"/>
              </a:defRPr>
            </a:lvl4pPr>
            <a:lvl5pPr>
              <a:defRPr>
                <a:solidFill>
                  <a:schemeClr val="tx1">
                    <a:lumMod val="75000"/>
                    <a:lumOff val="25000"/>
                  </a:schemeClr>
                </a:solidFill>
                <a:latin typeface="Microsoft YaHei" panose="020B0503020204020204" pitchFamily="34" charset="-122"/>
                <a:ea typeface="Microsoft YaHei" panose="020B0503020204020204"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43014" y="6267316"/>
            <a:ext cx="1512972" cy="391352"/>
          </a:xfrm>
          <a:prstGeom prst="rect">
            <a:avLst/>
          </a:prstGeom>
        </p:spPr>
      </p:pic>
    </p:spTree>
    <p:extLst>
      <p:ext uri="{BB962C8B-B14F-4D97-AF65-F5344CB8AC3E}">
        <p14:creationId xmlns:p14="http://schemas.microsoft.com/office/powerpoint/2010/main" val="18164066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2703234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2134151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3278431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5C70C7-01B5-45F1-B7A2-1AA5AC014F2E}" type="datetime1">
              <a:rPr lang="en-US" smtClean="0"/>
              <a:pPr/>
              <a:t>6/6/18</a:t>
            </a:fld>
            <a:endParaRPr lang="en-US"/>
          </a:p>
        </p:txBody>
      </p:sp>
      <p:sp>
        <p:nvSpPr>
          <p:cNvPr id="5" name="Footer Placeholder 4"/>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6" name="Slide Number Placeholder 5"/>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327861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0D6B06-5A71-48DF-B0C9-D6AD33C2A5FF}" type="datetime1">
              <a:rPr lang="en-US" smtClean="0"/>
              <a:pPr/>
              <a:t>6/6/18</a:t>
            </a:fld>
            <a:endParaRPr lang="en-US"/>
          </a:p>
        </p:txBody>
      </p:sp>
      <p:sp>
        <p:nvSpPr>
          <p:cNvPr id="6" name="Footer Placeholder 5"/>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7" name="Slide Number Placeholder 6"/>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157074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202FC2-DECA-467A-8680-8ABD3BF86B68}" type="datetime1">
              <a:rPr lang="en-US" smtClean="0"/>
              <a:pPr/>
              <a:t>6/6/18</a:t>
            </a:fld>
            <a:endParaRPr lang="en-US"/>
          </a:p>
        </p:txBody>
      </p:sp>
      <p:sp>
        <p:nvSpPr>
          <p:cNvPr id="8" name="Footer Placeholder 7"/>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9" name="Slide Number Placeholder 8"/>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1476605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A5A5C6-871D-449E-AA69-31723425571B}" type="datetime1">
              <a:rPr lang="en-US" smtClean="0"/>
              <a:pPr/>
              <a:t>6/6/18</a:t>
            </a:fld>
            <a:endParaRPr lang="en-US"/>
          </a:p>
        </p:txBody>
      </p:sp>
      <p:sp>
        <p:nvSpPr>
          <p:cNvPr id="4" name="Footer Placeholder 3"/>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5" name="Slide Number Placeholder 4"/>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48810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B1D97-1E37-4A55-9056-3BCB941DBAB3}" type="datetime1">
              <a:rPr lang="en-US" smtClean="0"/>
              <a:pPr/>
              <a:t>6/6/18</a:t>
            </a:fld>
            <a:endParaRPr lang="en-US"/>
          </a:p>
        </p:txBody>
      </p:sp>
      <p:sp>
        <p:nvSpPr>
          <p:cNvPr id="3" name="Footer Placeholder 2"/>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4" name="Slide Number Placeholder 3"/>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90498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85DE53-FE30-4587-8960-6F60CB72D574}" type="datetime1">
              <a:rPr lang="en-US" smtClean="0"/>
              <a:pPr/>
              <a:t>6/6/18</a:t>
            </a:fld>
            <a:endParaRPr lang="en-US"/>
          </a:p>
        </p:txBody>
      </p:sp>
      <p:sp>
        <p:nvSpPr>
          <p:cNvPr id="6" name="Footer Placeholder 5"/>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7" name="Slide Number Placeholder 6"/>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388520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11AE43-8052-4D71-AC61-D54B2C887251}" type="datetime1">
              <a:rPr lang="en-US" smtClean="0"/>
              <a:pPr/>
              <a:t>6/6/18</a:t>
            </a:fld>
            <a:endParaRPr lang="en-US"/>
          </a:p>
        </p:txBody>
      </p:sp>
      <p:sp>
        <p:nvSpPr>
          <p:cNvPr id="6" name="Footer Placeholder 5"/>
          <p:cNvSpPr>
            <a:spLocks noGrp="1"/>
          </p:cNvSpPr>
          <p:nvPr>
            <p:ph type="ftr" sz="quarter" idx="11"/>
          </p:nvPr>
        </p:nvSpPr>
        <p:spPr/>
        <p:txBody>
          <a:bodyPr/>
          <a:lstStyle/>
          <a:p>
            <a:r>
              <a:rPr lang="zh-CN" altLang="en-US" smtClean="0"/>
              <a:t>免费服务咨询热线 </a:t>
            </a:r>
            <a:r>
              <a:rPr lang="en-US" altLang="zh-CN" smtClean="0"/>
              <a:t>- 158 2133 9409</a:t>
            </a:r>
            <a:endParaRPr lang="en-US"/>
          </a:p>
        </p:txBody>
      </p:sp>
      <p:sp>
        <p:nvSpPr>
          <p:cNvPr id="7" name="Slide Number Placeholder 6"/>
          <p:cNvSpPr>
            <a:spLocks noGrp="1"/>
          </p:cNvSpPr>
          <p:nvPr>
            <p:ph type="sldNum" sz="quarter" idx="12"/>
          </p:nvPr>
        </p:nvSpPr>
        <p:spPr/>
        <p:txBody>
          <a:bodyPr/>
          <a:lstStyle/>
          <a:p>
            <a:fld id="{50C38758-98FE-436A-9DDB-25BDBA87675B}" type="slidenum">
              <a:rPr lang="en-US" smtClean="0"/>
              <a:pPr/>
              <a:t>‹#›</a:t>
            </a:fld>
            <a:endParaRPr lang="en-US"/>
          </a:p>
        </p:txBody>
      </p:sp>
    </p:spTree>
    <p:extLst>
      <p:ext uri="{BB962C8B-B14F-4D97-AF65-F5344CB8AC3E}">
        <p14:creationId xmlns:p14="http://schemas.microsoft.com/office/powerpoint/2010/main" val="7468604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E7F42-991A-42FC-92DB-D6D8F7F3F2E8}" type="datetime1">
              <a:rPr lang="en-US" smtClean="0"/>
              <a:pPr/>
              <a:t>6/6/18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免费服务咨询热线 </a:t>
            </a:r>
            <a:r>
              <a:rPr lang="en-US" altLang="zh-CN" smtClean="0"/>
              <a:t>- 158 2133 9409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38758-98FE-436A-9DDB-25BDBA87675B}" type="slidenum">
              <a:rPr lang="en-US" smtClean="0"/>
              <a:pPr/>
              <a:t>‹#›</a:t>
            </a:fld>
            <a:endParaRPr lang="en-US"/>
          </a:p>
        </p:txBody>
      </p:sp>
    </p:spTree>
    <p:extLst>
      <p:ext uri="{BB962C8B-B14F-4D97-AF65-F5344CB8AC3E}">
        <p14:creationId xmlns:p14="http://schemas.microsoft.com/office/powerpoint/2010/main" val="1962237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A39A3-56A9-4C02-BE30-05A9EE6F0186}" type="datetimeFigureOut">
              <a:rPr lang="zh-CN" altLang="en-US" smtClean="0"/>
              <a:t>18/6/6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00450-FBF2-467C-B13D-760A9A6E0FE4}" type="slidenum">
              <a:rPr lang="zh-CN" altLang="en-US" smtClean="0"/>
              <a:t>‹#›</a:t>
            </a:fld>
            <a:endParaRPr lang="zh-CN" altLang="en-US"/>
          </a:p>
        </p:txBody>
      </p:sp>
    </p:spTree>
    <p:extLst>
      <p:ext uri="{BB962C8B-B14F-4D97-AF65-F5344CB8AC3E}">
        <p14:creationId xmlns:p14="http://schemas.microsoft.com/office/powerpoint/2010/main" val="3106150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3999" y="4473875"/>
            <a:ext cx="9144000" cy="611367"/>
          </a:xfrm>
        </p:spPr>
        <p:txBody>
          <a:bodyPr/>
          <a:lstStyle/>
          <a:p>
            <a:r>
              <a:rPr lang="zh-CN" altLang="en-US" dirty="0" smtClean="0"/>
              <a:t>讲师：安迪生</a:t>
            </a:r>
            <a:endParaRPr lang="zh-CN" altLang="en-US" dirty="0"/>
          </a:p>
        </p:txBody>
      </p:sp>
      <p:sp>
        <p:nvSpPr>
          <p:cNvPr id="5" name="标题 1"/>
          <p:cNvSpPr>
            <a:spLocks noGrp="1"/>
          </p:cNvSpPr>
          <p:nvPr>
            <p:ph type="ctrTitle"/>
          </p:nvPr>
        </p:nvSpPr>
        <p:spPr>
          <a:xfrm>
            <a:off x="837868" y="1625602"/>
            <a:ext cx="10516263" cy="2435409"/>
          </a:xfrm>
        </p:spPr>
        <p:txBody>
          <a:bodyPr anchor="ctr">
            <a:normAutofit/>
          </a:bodyPr>
          <a:lstStyle/>
          <a:p>
            <a:pPr>
              <a:spcBef>
                <a:spcPts val="1800"/>
              </a:spcBef>
              <a:spcAft>
                <a:spcPts val="1800"/>
              </a:spcAft>
            </a:pPr>
            <a:r>
              <a:rPr lang="zh-CN" altLang="en-US" sz="3600" dirty="0" smtClean="0"/>
              <a:t>申请</a:t>
            </a:r>
            <a:r>
              <a:rPr lang="zh-CN" altLang="zh-CN" sz="3600" dirty="0" smtClean="0"/>
              <a:t>评分卡模型</a:t>
            </a:r>
            <a:r>
              <a:rPr lang="zh-CN" altLang="en-US" sz="2800" dirty="0"/>
              <a:t/>
            </a:r>
            <a:br>
              <a:rPr lang="zh-CN" altLang="en-US" sz="2800" dirty="0"/>
            </a:br>
            <a:r>
              <a:rPr lang="zh-CN" altLang="en-US" sz="2800" dirty="0" smtClean="0"/>
              <a:t/>
            </a:r>
            <a:br>
              <a:rPr lang="zh-CN" altLang="en-US" sz="2800" dirty="0" smtClean="0"/>
            </a:br>
            <a:r>
              <a:rPr lang="zh-CN" altLang="zh-CN" sz="2800" dirty="0" smtClean="0"/>
              <a:t>数据</a:t>
            </a:r>
            <a:r>
              <a:rPr lang="zh-CN" altLang="zh-CN" sz="2800" dirty="0"/>
              <a:t>的预处理与特征</a:t>
            </a:r>
            <a:r>
              <a:rPr lang="zh-CN" altLang="zh-CN" sz="2800" dirty="0" smtClean="0"/>
              <a:t>构建</a:t>
            </a:r>
            <a:r>
              <a:rPr lang="en-US" altLang="zh-CN" sz="2800" dirty="0" smtClean="0"/>
              <a:t>(</a:t>
            </a:r>
            <a:r>
              <a:rPr lang="zh-CN" altLang="en-US" sz="2800" dirty="0" smtClean="0"/>
              <a:t>续</a:t>
            </a:r>
            <a:r>
              <a:rPr lang="en-US" altLang="zh-CN" sz="2800" dirty="0" smtClean="0"/>
              <a:t>)</a:t>
            </a:r>
            <a:endParaRPr lang="zh-CN" altLang="zh-CN" sz="2800" dirty="0"/>
          </a:p>
        </p:txBody>
      </p:sp>
    </p:spTree>
    <p:extLst>
      <p:ext uri="{BB962C8B-B14F-4D97-AF65-F5344CB8AC3E}">
        <p14:creationId xmlns:p14="http://schemas.microsoft.com/office/powerpoint/2010/main" val="2241075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卡方</a:t>
                </a:r>
                <a:r>
                  <a:rPr kumimoji="1" lang="en-US" altLang="zh-CN" dirty="0" smtClean="0"/>
                  <a:t>(</a:t>
                </a:r>
                <a:r>
                  <a:rPr kumimoji="1" lang="en-US" altLang="zh-CN" dirty="0" err="1" smtClean="0"/>
                  <a:t>ChiMerge</a:t>
                </a:r>
                <a:r>
                  <a:rPr kumimoji="1" lang="en-US" altLang="zh-CN" dirty="0" smtClean="0"/>
                  <a:t>)</a:t>
                </a:r>
                <a:r>
                  <a:rPr kumimoji="1" lang="zh-CN" altLang="en-US" dirty="0" smtClean="0"/>
                  <a:t>分箱法（续）</a:t>
                </a:r>
              </a:p>
              <a:p>
                <a:pPr marL="0" indent="0">
                  <a:spcBef>
                    <a:spcPts val="1200"/>
                  </a:spcBef>
                  <a:spcAft>
                    <a:spcPts val="1200"/>
                  </a:spcAft>
                  <a:buNone/>
                </a:pPr>
                <a:r>
                  <a:rPr kumimoji="1" lang="en-US" altLang="zh-CN" sz="2000" dirty="0" err="1" smtClean="0"/>
                  <a:t>ChiMerge</a:t>
                </a:r>
                <a:r>
                  <a:rPr kumimoji="1" lang="zh-CN" altLang="en-US" sz="2000" dirty="0" smtClean="0"/>
                  <a:t>法采取</a:t>
                </a:r>
                <a:r>
                  <a:rPr kumimoji="1" lang="zh-CN" altLang="en-US" sz="2000" dirty="0"/>
                  <a:t>自底向上不断合并的方法完成分箱操作。在每一步的合并过程中，</a:t>
                </a:r>
                <a:r>
                  <a:rPr kumimoji="1" lang="zh-CN" altLang="en-US" sz="2000" dirty="0" smtClean="0"/>
                  <a:t>依靠最小的卡方值</a:t>
                </a:r>
                <a:r>
                  <a:rPr kumimoji="1" lang="zh-CN" altLang="en-US" sz="2000" dirty="0"/>
                  <a:t>来寻找最优的合并项。其核心思想是，如果某两个区间可以被合并，那么这两个区间的坏样本需要有最接近的</a:t>
                </a:r>
                <a:r>
                  <a:rPr kumimoji="1" lang="zh-CN" altLang="en-US" sz="2000" dirty="0" smtClean="0"/>
                  <a:t>分布，进而意味着两个区间的卡方值是最小的。于是</a:t>
                </a:r>
                <a:r>
                  <a:rPr kumimoji="1" lang="en-US" altLang="zh-CN" sz="2000" dirty="0" err="1" smtClean="0"/>
                  <a:t>ChiMerge</a:t>
                </a:r>
                <a:r>
                  <a:rPr kumimoji="1" lang="zh-CN" altLang="en-US" sz="2000" dirty="0" smtClean="0"/>
                  <a:t>的步骤如下：</a:t>
                </a:r>
              </a:p>
              <a:p>
                <a:pPr marL="457200" indent="-457200">
                  <a:spcBef>
                    <a:spcPts val="1200"/>
                  </a:spcBef>
                  <a:spcAft>
                    <a:spcPts val="1200"/>
                  </a:spcAft>
                  <a:buFont typeface="+mj-ea"/>
                  <a:buAutoNum type="circleNumDbPlain"/>
                </a:pPr>
                <a:r>
                  <a:rPr kumimoji="1" lang="zh-CN" altLang="en-US" sz="2000" dirty="0" smtClean="0"/>
                  <a:t>将数值变量</a:t>
                </a:r>
                <a14:m>
                  <m:oMath xmlns:m="http://schemas.openxmlformats.org/officeDocument/2006/math">
                    <m:r>
                      <a:rPr kumimoji="1" lang="en-US" altLang="zh-CN" sz="2000" i="1">
                        <a:latin typeface="Cambria Math" charset="0"/>
                      </a:rPr>
                      <m:t>𝐴</m:t>
                    </m:r>
                  </m:oMath>
                </a14:m>
                <a:r>
                  <a:rPr kumimoji="1" lang="zh-CN" altLang="en-US" sz="2000" dirty="0" smtClean="0"/>
                  <a:t>排序后分成区间较多的若干组，设为</a:t>
                </a:r>
                <a14:m>
                  <m:oMath xmlns:m="http://schemas.openxmlformats.org/officeDocument/2006/math">
                    <m:sSub>
                      <m:sSubPr>
                        <m:ctrlPr>
                          <a:rPr kumimoji="1" lang="en-US" altLang="zh-CN" sz="2000" b="0" i="1" smtClean="0">
                            <a:latin typeface="Cambria Math" charset="0"/>
                          </a:rPr>
                        </m:ctrlPr>
                      </m:sSubPr>
                      <m:e>
                        <m:r>
                          <a:rPr kumimoji="1" lang="en-US" altLang="zh-CN" sz="2000" b="0" i="1" smtClean="0">
                            <a:latin typeface="Cambria Math" charset="0"/>
                          </a:rPr>
                          <m:t>𝐴</m:t>
                        </m:r>
                      </m:e>
                      <m:sub>
                        <m:r>
                          <a:rPr kumimoji="1" lang="en-US" altLang="zh-CN" sz="2000" b="0" i="1" smtClean="0">
                            <a:latin typeface="Cambria Math" charset="0"/>
                          </a:rPr>
                          <m:t>1</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𝐴</m:t>
                        </m:r>
                      </m:e>
                      <m:sub>
                        <m:r>
                          <a:rPr kumimoji="1" lang="en-US" altLang="zh-CN" sz="2000" b="0" i="1" smtClean="0">
                            <a:latin typeface="Cambria Math" charset="0"/>
                          </a:rPr>
                          <m:t>2</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𝐴</m:t>
                        </m:r>
                      </m:e>
                      <m:sub>
                        <m:r>
                          <a:rPr kumimoji="1" lang="en-US" altLang="zh-CN" sz="2000" b="0" i="1" smtClean="0">
                            <a:latin typeface="Cambria Math" charset="0"/>
                          </a:rPr>
                          <m:t>𝑛</m:t>
                        </m:r>
                      </m:sub>
                    </m:sSub>
                  </m:oMath>
                </a14:m>
                <a:endParaRPr kumimoji="1" lang="en-US" altLang="zh-CN" sz="2000" b="0" dirty="0" smtClean="0"/>
              </a:p>
              <a:p>
                <a:pPr marL="457200" indent="-457200">
                  <a:spcBef>
                    <a:spcPts val="1200"/>
                  </a:spcBef>
                  <a:spcAft>
                    <a:spcPts val="1200"/>
                  </a:spcAft>
                  <a:buFont typeface="+mj-ea"/>
                  <a:buAutoNum type="circleNumDbPlain"/>
                </a:pPr>
                <a:r>
                  <a:rPr kumimoji="1" lang="zh-CN" altLang="en-US" sz="2000" dirty="0" smtClean="0"/>
                  <a:t>计算</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i="1">
                            <a:latin typeface="Cambria Math" charset="0"/>
                          </a:rPr>
                          <m:t>1</m:t>
                        </m:r>
                      </m:sub>
                    </m:sSub>
                    <m:r>
                      <a:rPr kumimoji="1" lang="zh-CN" altLang="en-US" sz="2000" i="1" smtClean="0">
                        <a:latin typeface="Cambria Math" charset="0"/>
                      </a:rPr>
                      <m:t>与</m:t>
                    </m:r>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i="1">
                            <a:latin typeface="Cambria Math" charset="0"/>
                          </a:rPr>
                          <m:t>2</m:t>
                        </m:r>
                      </m:sub>
                    </m:sSub>
                  </m:oMath>
                </a14:m>
                <a:r>
                  <a:rPr kumimoji="1" lang="zh-CN" altLang="en-US" sz="2000" dirty="0" smtClean="0"/>
                  <a:t>合并后的卡方值，</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2</m:t>
                        </m:r>
                      </m:sub>
                    </m:sSub>
                    <m:r>
                      <a:rPr kumimoji="1" lang="zh-CN" altLang="en-US" sz="2000" i="1">
                        <a:latin typeface="Cambria Math" charset="0"/>
                      </a:rPr>
                      <m:t>与</m:t>
                    </m:r>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3</m:t>
                        </m:r>
                      </m:sub>
                    </m:sSub>
                  </m:oMath>
                </a14:m>
                <a:r>
                  <a:rPr kumimoji="1" lang="zh-CN" altLang="en-US" sz="2000" dirty="0" smtClean="0"/>
                  <a:t>合并后的卡方值，直至</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𝑛</m:t>
                        </m:r>
                        <m:r>
                          <a:rPr kumimoji="1" lang="en-US" altLang="zh-CN" sz="2000" b="0" i="1" smtClean="0">
                            <a:latin typeface="Cambria Math" charset="0"/>
                          </a:rPr>
                          <m:t>−1</m:t>
                        </m:r>
                      </m:sub>
                    </m:sSub>
                    <m:r>
                      <a:rPr kumimoji="1" lang="zh-CN" altLang="en-US" sz="2000" i="1">
                        <a:latin typeface="Cambria Math" charset="0"/>
                      </a:rPr>
                      <m:t>与</m:t>
                    </m:r>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𝑛</m:t>
                        </m:r>
                      </m:sub>
                    </m:sSub>
                  </m:oMath>
                </a14:m>
                <a:r>
                  <a:rPr kumimoji="1" lang="zh-CN" altLang="en-US" sz="2000" dirty="0" smtClean="0"/>
                  <a:t>合并后的卡方值</a:t>
                </a:r>
              </a:p>
              <a:p>
                <a:pPr marL="457200" indent="-457200">
                  <a:spcBef>
                    <a:spcPts val="1200"/>
                  </a:spcBef>
                  <a:spcAft>
                    <a:spcPts val="1200"/>
                  </a:spcAft>
                  <a:buFont typeface="+mj-ea"/>
                  <a:buAutoNum type="circleNumDbPlain"/>
                </a:pPr>
                <a:r>
                  <a:rPr kumimoji="1" lang="zh-CN" altLang="en-US" sz="2000" dirty="0" smtClean="0"/>
                  <a:t>找出上一步所有合并后的卡方值中最小的一个，假设为</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𝑖</m:t>
                        </m:r>
                        <m:r>
                          <a:rPr kumimoji="1" lang="en-US" altLang="zh-CN" sz="2000" b="0" i="1" smtClean="0">
                            <a:latin typeface="Cambria Math" charset="0"/>
                          </a:rPr>
                          <m:t>−1</m:t>
                        </m:r>
                      </m:sub>
                    </m:sSub>
                    <m:r>
                      <a:rPr kumimoji="1" lang="zh-CN" altLang="en-US" sz="2000" i="1">
                        <a:latin typeface="Cambria Math" charset="0"/>
                      </a:rPr>
                      <m:t>与</m:t>
                    </m:r>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b="0" i="1" smtClean="0">
                            <a:latin typeface="Cambria Math" charset="0"/>
                          </a:rPr>
                          <m:t>𝑖</m:t>
                        </m:r>
                      </m:sub>
                    </m:sSub>
                  </m:oMath>
                </a14:m>
                <a:r>
                  <a:rPr kumimoji="1" lang="en-US" altLang="zh-CN" sz="2000" dirty="0" smtClean="0"/>
                  <a:t>,</a:t>
                </a:r>
                <a:r>
                  <a:rPr kumimoji="1" lang="zh-CN" altLang="en-US" sz="2000" dirty="0" smtClean="0"/>
                  <a:t>将其合并形成新的</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𝐴</m:t>
                        </m:r>
                      </m:e>
                      <m:sub>
                        <m:r>
                          <a:rPr kumimoji="1" lang="en-US" altLang="zh-CN" sz="2000" i="1">
                            <a:latin typeface="Cambria Math" charset="0"/>
                          </a:rPr>
                          <m:t>𝑖</m:t>
                        </m:r>
                        <m:r>
                          <a:rPr kumimoji="1" lang="en-US" altLang="zh-CN" sz="2000" i="1">
                            <a:latin typeface="Cambria Math" charset="0"/>
                          </a:rPr>
                          <m:t>−1</m:t>
                        </m:r>
                      </m:sub>
                    </m:sSub>
                  </m:oMath>
                </a14:m>
                <a:endParaRPr kumimoji="1" lang="zh-CN" altLang="en-US" sz="2000" dirty="0" smtClean="0"/>
              </a:p>
              <a:p>
                <a:pPr marL="457200" indent="-457200">
                  <a:spcBef>
                    <a:spcPts val="1200"/>
                  </a:spcBef>
                  <a:spcAft>
                    <a:spcPts val="1200"/>
                  </a:spcAft>
                  <a:buFont typeface="+mj-ea"/>
                  <a:buAutoNum type="circleNumDbPlain"/>
                </a:pPr>
                <a:r>
                  <a:rPr kumimoji="1" lang="zh-CN" altLang="en-US" sz="2000" dirty="0" smtClean="0"/>
                  <a:t>不断重复</a:t>
                </a:r>
                <a:r>
                  <a:rPr kumimoji="1" lang="en-US" altLang="zh-CN" sz="2000" dirty="0" smtClean="0"/>
                  <a:t>2</a:t>
                </a:r>
                <a:r>
                  <a:rPr kumimoji="1" lang="zh-CN" altLang="en-US" sz="2000" dirty="0" smtClean="0"/>
                  <a:t>和</a:t>
                </a:r>
                <a:r>
                  <a:rPr kumimoji="1" lang="en-US" altLang="zh-CN" sz="2000" dirty="0" smtClean="0"/>
                  <a:t>3</a:t>
                </a:r>
                <a:r>
                  <a:rPr kumimoji="1" lang="zh-CN" altLang="en-US" sz="2000" dirty="0" smtClean="0"/>
                  <a:t>，直至满足终止条件</a:t>
                </a:r>
              </a:p>
              <a:p>
                <a:pPr marL="0" indent="0">
                  <a:buNone/>
                </a:pPr>
                <a:r>
                  <a:rPr kumimoji="1" lang="zh-CN" altLang="en-US" sz="2000" dirty="0" smtClean="0"/>
                  <a:t>通用的</a:t>
                </a:r>
                <a:r>
                  <a:rPr kumimoji="1" lang="en-US" altLang="zh-CN" sz="2000" dirty="0" err="1" smtClean="0"/>
                  <a:t>ChiMerge</a:t>
                </a:r>
                <a:r>
                  <a:rPr kumimoji="1" lang="zh-CN" altLang="en-US" sz="2000" dirty="0" smtClean="0"/>
                  <a:t>的终止条件是：</a:t>
                </a:r>
              </a:p>
              <a:p>
                <a:pPr marL="457200" indent="-457200">
                  <a:buFont typeface="+mj-lt"/>
                  <a:buAutoNum type="arabicPeriod"/>
                </a:pPr>
                <a:r>
                  <a:rPr kumimoji="1" lang="zh-CN" altLang="en-US" sz="2000" dirty="0" smtClean="0"/>
                  <a:t>某次合并后，最小的卡方值的</a:t>
                </a:r>
                <a:r>
                  <a:rPr kumimoji="1" lang="en-US" altLang="zh-CN" sz="2000" dirty="0" smtClean="0"/>
                  <a:t>p</a:t>
                </a:r>
                <a:r>
                  <a:rPr kumimoji="1" lang="zh-CN" altLang="en-US" sz="2000" dirty="0" smtClean="0"/>
                  <a:t>值超过</a:t>
                </a:r>
                <a:r>
                  <a:rPr kumimoji="1" lang="en-US" altLang="zh-CN" sz="2000" dirty="0" smtClean="0"/>
                  <a:t>0.9</a:t>
                </a:r>
                <a:r>
                  <a:rPr kumimoji="1" lang="zh-CN" altLang="en-US" sz="2000" dirty="0" smtClean="0"/>
                  <a:t>（或</a:t>
                </a:r>
                <a:r>
                  <a:rPr kumimoji="1" lang="en-US" altLang="zh-CN" sz="2000" dirty="0" smtClean="0"/>
                  <a:t>0.95</a:t>
                </a:r>
                <a:r>
                  <a:rPr kumimoji="1" lang="zh-CN" altLang="en-US" sz="2000" dirty="0" smtClean="0"/>
                  <a:t>，</a:t>
                </a:r>
                <a:r>
                  <a:rPr kumimoji="1" lang="en-US" altLang="zh-CN" sz="2000" dirty="0" smtClean="0"/>
                  <a:t>0.99</a:t>
                </a:r>
                <a:r>
                  <a:rPr kumimoji="1" lang="zh-CN" altLang="en-US" sz="2000" dirty="0" smtClean="0"/>
                  <a:t>等），或者</a:t>
                </a:r>
              </a:p>
              <a:p>
                <a:pPr marL="457200" indent="-457200">
                  <a:buFont typeface="+mj-lt"/>
                  <a:buAutoNum type="arabicPeriod"/>
                </a:pPr>
                <a:r>
                  <a:rPr kumimoji="1" lang="zh-CN" altLang="en-US" sz="2000" dirty="0" smtClean="0"/>
                  <a:t>某侧合并后，总的未合并的区间数达到指定的数目（例如</a:t>
                </a:r>
                <a:r>
                  <a:rPr kumimoji="1" lang="en-US" altLang="zh-CN" sz="2000" dirty="0" smtClean="0"/>
                  <a:t>5</a:t>
                </a:r>
                <a:r>
                  <a:rPr kumimoji="1" lang="zh-CN" altLang="en-US" sz="2000" dirty="0" smtClean="0"/>
                  <a:t>，</a:t>
                </a:r>
                <a:r>
                  <a:rPr kumimoji="1" lang="en-US" altLang="zh-CN" sz="2000" dirty="0" smtClean="0"/>
                  <a:t>10</a:t>
                </a:r>
                <a:r>
                  <a:rPr kumimoji="1" lang="zh-CN" altLang="en-US" sz="2000" dirty="0" smtClean="0"/>
                  <a:t>，</a:t>
                </a:r>
                <a:r>
                  <a:rPr kumimoji="1" lang="en-US" altLang="zh-CN" sz="2000" dirty="0" smtClean="0"/>
                  <a:t>15</a:t>
                </a:r>
                <a:r>
                  <a:rPr kumimoji="1" lang="zh-CN" altLang="en-US" sz="2000" dirty="0" smtClean="0"/>
                  <a:t>等）</a:t>
                </a:r>
              </a:p>
              <a:p>
                <a:pPr marL="457200" indent="-457200">
                  <a:buFont typeface="+mj-lt"/>
                  <a:buAutoNum type="arabicPeriod"/>
                </a:pPr>
                <a:endParaRPr kumimoji="1"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56" t="-1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1850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a:xfrm>
            <a:off x="359507" y="884279"/>
            <a:ext cx="7399445" cy="6067850"/>
          </a:xfrm>
        </p:spPr>
        <p:txBody>
          <a:bodyPr>
            <a:normAutofit/>
          </a:bodyPr>
          <a:lstStyle/>
          <a:p>
            <a:r>
              <a:rPr kumimoji="1" lang="zh-CN" altLang="en-US" dirty="0"/>
              <a:t>卡方</a:t>
            </a:r>
            <a:r>
              <a:rPr kumimoji="1" lang="en-US" altLang="zh-CN" dirty="0"/>
              <a:t>(</a:t>
            </a:r>
            <a:r>
              <a:rPr kumimoji="1" lang="en-US" altLang="zh-CN" dirty="0" err="1"/>
              <a:t>ChiMerge</a:t>
            </a:r>
            <a:r>
              <a:rPr kumimoji="1" lang="en-US" altLang="zh-CN" dirty="0"/>
              <a:t>)</a:t>
            </a:r>
            <a:r>
              <a:rPr kumimoji="1" lang="zh-CN" altLang="en-US" dirty="0"/>
              <a:t>分箱法（续）</a:t>
            </a:r>
          </a:p>
          <a:p>
            <a:pPr marL="0" indent="0">
              <a:lnSpc>
                <a:spcPts val="2000"/>
              </a:lnSpc>
              <a:spcBef>
                <a:spcPts val="1200"/>
              </a:spcBef>
              <a:spcAft>
                <a:spcPts val="1200"/>
              </a:spcAft>
              <a:buNone/>
            </a:pPr>
            <a:r>
              <a:rPr kumimoji="1" lang="zh-CN" altLang="en-US" sz="2000" dirty="0" smtClean="0"/>
              <a:t>在评分卡模型当中，除了上述通用的两个终止准则外，一般还需要同时满足以下条件：</a:t>
            </a:r>
          </a:p>
          <a:p>
            <a:pPr marL="457200" indent="-457200">
              <a:lnSpc>
                <a:spcPts val="2000"/>
              </a:lnSpc>
              <a:spcBef>
                <a:spcPts val="1200"/>
              </a:spcBef>
              <a:spcAft>
                <a:spcPts val="1200"/>
              </a:spcAft>
              <a:buFont typeface="+mj-lt"/>
              <a:buAutoNum type="arabicPeriod" startAt="3"/>
            </a:pPr>
            <a:r>
              <a:rPr kumimoji="1" lang="zh-CN" altLang="en-US" sz="2000" dirty="0" smtClean="0"/>
              <a:t>每箱的坏样本率单调</a:t>
            </a:r>
          </a:p>
          <a:p>
            <a:pPr marL="457200" indent="-457200">
              <a:lnSpc>
                <a:spcPts val="2000"/>
              </a:lnSpc>
              <a:spcBef>
                <a:spcPts val="1200"/>
              </a:spcBef>
              <a:spcAft>
                <a:spcPts val="1200"/>
              </a:spcAft>
              <a:buFont typeface="+mj-lt"/>
              <a:buAutoNum type="arabicPeriod" startAt="3"/>
            </a:pPr>
            <a:r>
              <a:rPr kumimoji="1" lang="zh-CN" altLang="en-US" sz="2000" dirty="0" smtClean="0"/>
              <a:t>每箱同时包含好、坏样本</a:t>
            </a:r>
          </a:p>
          <a:p>
            <a:pPr marL="0" indent="0">
              <a:lnSpc>
                <a:spcPts val="2000"/>
              </a:lnSpc>
              <a:spcBef>
                <a:spcPts val="1200"/>
              </a:spcBef>
              <a:spcAft>
                <a:spcPts val="1200"/>
              </a:spcAft>
              <a:buNone/>
            </a:pPr>
            <a:r>
              <a:rPr kumimoji="1" lang="en-US" altLang="zh-CN" sz="2000" dirty="0"/>
              <a:t>3</a:t>
            </a:r>
            <a:r>
              <a:rPr kumimoji="1" lang="zh-CN" altLang="en-US" sz="2000" dirty="0" smtClean="0"/>
              <a:t>的要求是为了使得分箱后具有风控业务含义。如果</a:t>
            </a:r>
            <a:r>
              <a:rPr kumimoji="1" lang="en-US" altLang="zh-CN" sz="2000" dirty="0" err="1" smtClean="0"/>
              <a:t>ChiMerge</a:t>
            </a:r>
            <a:r>
              <a:rPr kumimoji="1" lang="zh-CN" altLang="en-US" sz="2000" dirty="0" smtClean="0"/>
              <a:t>分箱达到</a:t>
            </a:r>
            <a:r>
              <a:rPr kumimoji="1" lang="en-US" altLang="zh-CN" sz="2000" dirty="0" smtClean="0"/>
              <a:t>1</a:t>
            </a:r>
            <a:r>
              <a:rPr kumimoji="1" lang="zh-CN" altLang="en-US" sz="2000" dirty="0" smtClean="0"/>
              <a:t>或者</a:t>
            </a:r>
            <a:r>
              <a:rPr kumimoji="1" lang="en-US" altLang="zh-CN" sz="2000" dirty="0" smtClean="0"/>
              <a:t>2</a:t>
            </a:r>
            <a:r>
              <a:rPr kumimoji="1" lang="zh-CN" altLang="en-US" sz="2000" dirty="0" smtClean="0"/>
              <a:t>的要求，我们需要检查是否满足</a:t>
            </a:r>
            <a:r>
              <a:rPr kumimoji="1" lang="en-US" altLang="zh-CN" sz="2000" dirty="0" smtClean="0"/>
              <a:t>3.</a:t>
            </a:r>
            <a:r>
              <a:rPr kumimoji="1" lang="zh-CN" altLang="en-US" sz="2000" dirty="0" smtClean="0"/>
              <a:t>如果不满足，则意味着坏样本率是不单调的，此时需要选择相邻的箱进行合并，直到</a:t>
            </a:r>
            <a:r>
              <a:rPr kumimoji="1" lang="zh-CN" altLang="en-US" sz="2000" dirty="0"/>
              <a:t>坏样本率</a:t>
            </a:r>
            <a:r>
              <a:rPr kumimoji="1" lang="zh-CN" altLang="en-US" sz="2000" dirty="0" smtClean="0"/>
              <a:t>单调为止。如果有</a:t>
            </a:r>
            <a:r>
              <a:rPr kumimoji="1" lang="zh-CN" altLang="en-US" sz="2000" dirty="0" smtClean="0"/>
              <a:t>多种</a:t>
            </a:r>
            <a:r>
              <a:rPr kumimoji="1" lang="zh-CN" altLang="en-US" sz="2000" dirty="0" smtClean="0"/>
              <a:t>合并的方式</a:t>
            </a:r>
            <a:r>
              <a:rPr kumimoji="1" lang="zh-CN" altLang="en-US" sz="2000" dirty="0" smtClean="0"/>
              <a:t>，</a:t>
            </a:r>
            <a:r>
              <a:rPr kumimoji="1" lang="zh-CN" altLang="en-US" sz="2000" dirty="0" smtClean="0"/>
              <a:t>可按照某种准则挑选最优的合并方案（见下一页）</a:t>
            </a:r>
            <a:r>
              <a:rPr kumimoji="1" lang="zh-CN" altLang="en-US" sz="2000" dirty="0" smtClean="0"/>
              <a:t>。</a:t>
            </a:r>
            <a:endParaRPr kumimoji="1" lang="zh-CN" altLang="en-US" sz="2000" dirty="0" smtClean="0"/>
          </a:p>
          <a:p>
            <a:pPr marL="0" indent="0">
              <a:lnSpc>
                <a:spcPts val="2000"/>
              </a:lnSpc>
              <a:spcBef>
                <a:spcPts val="1200"/>
              </a:spcBef>
              <a:spcAft>
                <a:spcPts val="1200"/>
              </a:spcAft>
              <a:buNone/>
            </a:pPr>
            <a:r>
              <a:rPr kumimoji="1" lang="zh-CN" altLang="en-US" sz="2000" dirty="0" smtClean="0"/>
              <a:t>但是有些变量，如果它的坏样本率的非单调性有一定的业务含义，也是允许保留</a:t>
            </a:r>
            <a:r>
              <a:rPr kumimoji="1" lang="en-US" altLang="zh-CN" sz="2000" dirty="0" smtClean="0"/>
              <a:t>U</a:t>
            </a:r>
            <a:r>
              <a:rPr kumimoji="1" lang="zh-CN" altLang="en-US" sz="2000" dirty="0" smtClean="0"/>
              <a:t>型或者倒</a:t>
            </a:r>
            <a:r>
              <a:rPr kumimoji="1" lang="en-US" altLang="zh-CN" sz="2000" dirty="0" smtClean="0"/>
              <a:t>U</a:t>
            </a:r>
            <a:r>
              <a:rPr kumimoji="1" lang="zh-CN" altLang="en-US" sz="2000" dirty="0" smtClean="0"/>
              <a:t>型的</a:t>
            </a:r>
            <a:r>
              <a:rPr kumimoji="1" lang="zh-CN" altLang="en-US" sz="2000" dirty="0"/>
              <a:t>坏样本率</a:t>
            </a:r>
            <a:r>
              <a:rPr kumimoji="1" lang="zh-CN" altLang="en-US" sz="2000" dirty="0" smtClean="0"/>
              <a:t>的。</a:t>
            </a:r>
          </a:p>
          <a:p>
            <a:pPr marL="0" indent="0">
              <a:lnSpc>
                <a:spcPts val="2000"/>
              </a:lnSpc>
              <a:spcBef>
                <a:spcPts val="1200"/>
              </a:spcBef>
              <a:spcAft>
                <a:spcPts val="1200"/>
              </a:spcAft>
              <a:buNone/>
            </a:pPr>
            <a:r>
              <a:rPr kumimoji="1" lang="en-US" altLang="zh-CN" sz="2000" dirty="0" smtClean="0"/>
              <a:t>4</a:t>
            </a:r>
            <a:r>
              <a:rPr kumimoji="1" lang="zh-CN" altLang="en-US" sz="2000" dirty="0" smtClean="0"/>
              <a:t>的要求是为了后续能计算</a:t>
            </a:r>
            <a:r>
              <a:rPr kumimoji="1" lang="en-US" altLang="zh-CN" sz="2000" dirty="0" smtClean="0"/>
              <a:t>WOE</a:t>
            </a:r>
            <a:r>
              <a:rPr kumimoji="1" lang="zh-CN" altLang="en-US" sz="2000" dirty="0" smtClean="0"/>
              <a:t>。如果发现某一箱没有坏（好）样本，则需要跟相邻的某一箱进行合并，使得合并后的所有的箱都满足</a:t>
            </a:r>
            <a:r>
              <a:rPr kumimoji="1" lang="en-US" altLang="zh-CN" sz="2000" dirty="0" smtClean="0"/>
              <a:t>4.</a:t>
            </a:r>
            <a:r>
              <a:rPr kumimoji="1" lang="zh-CN" altLang="en-US" sz="2000" dirty="0" smtClean="0"/>
              <a:t>选择左、右箱的哪一个，同样由较小的卡方值决定。</a:t>
            </a:r>
            <a:endParaRPr kumimoji="1"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317" y="1031525"/>
            <a:ext cx="3473315" cy="20876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317" y="3913094"/>
            <a:ext cx="3507748" cy="2111188"/>
          </a:xfrm>
          <a:prstGeom prst="rect">
            <a:avLst/>
          </a:prstGeom>
        </p:spPr>
      </p:pic>
      <p:sp>
        <p:nvSpPr>
          <p:cNvPr id="6" name="下箭头 5"/>
          <p:cNvSpPr/>
          <p:nvPr/>
        </p:nvSpPr>
        <p:spPr>
          <a:xfrm>
            <a:off x="9332259" y="3267635"/>
            <a:ext cx="847165" cy="4840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946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p:txBody>
          <a:bodyPr/>
          <a:lstStyle/>
          <a:p>
            <a:r>
              <a:rPr kumimoji="1" lang="zh-CN" altLang="en-US" dirty="0" smtClean="0"/>
              <a:t>坏样本率非单调情形下的分箱合并</a:t>
            </a:r>
          </a:p>
          <a:p>
            <a:pPr marL="0" indent="0">
              <a:buNone/>
            </a:pPr>
            <a:r>
              <a:rPr kumimoji="1" lang="zh-CN" altLang="en-US" sz="2000" dirty="0" smtClean="0"/>
              <a:t>如前所述，当卡方分箱法完成分箱后，每一箱的坏样本率不一定满足单调的要求，此时需要做进一步的合并。此时有</a:t>
            </a:r>
            <a:r>
              <a:rPr kumimoji="1" lang="en-US" altLang="zh-CN" sz="2000" dirty="0" smtClean="0"/>
              <a:t>2</a:t>
            </a:r>
            <a:r>
              <a:rPr kumimoji="1" lang="zh-CN" altLang="en-US" sz="2000" dirty="0" smtClean="0"/>
              <a:t>种方案：</a:t>
            </a:r>
          </a:p>
          <a:p>
            <a:pPr marL="457200" indent="-457200">
              <a:buFont typeface="+mj-lt"/>
              <a:buAutoNum type="arabicPeriod"/>
            </a:pPr>
            <a:r>
              <a:rPr kumimoji="1" lang="zh-CN" altLang="en-US" sz="2000" dirty="0" smtClean="0"/>
              <a:t>利用卡方分箱法缩减分箱数目。例如，当前分为</a:t>
            </a:r>
            <a:r>
              <a:rPr kumimoji="1" lang="en-US" altLang="zh-CN" sz="2000" dirty="0" smtClean="0"/>
              <a:t>5</a:t>
            </a:r>
            <a:r>
              <a:rPr kumimoji="1" lang="zh-CN" altLang="en-US" sz="2000" dirty="0" smtClean="0"/>
              <a:t>箱时出现</a:t>
            </a:r>
            <a:r>
              <a:rPr kumimoji="1" lang="zh-CN" altLang="en-US" sz="2000" dirty="0"/>
              <a:t>坏样本率非单调</a:t>
            </a:r>
            <a:r>
              <a:rPr kumimoji="1" lang="zh-CN" altLang="en-US" sz="2000" dirty="0" smtClean="0"/>
              <a:t>情形，</a:t>
            </a:r>
            <a:r>
              <a:rPr kumimoji="1" lang="zh-CN" altLang="en-US" sz="2000" dirty="0" smtClean="0"/>
              <a:t>可以在卡方分箱法中设置分箱数为</a:t>
            </a:r>
            <a:r>
              <a:rPr kumimoji="1" lang="en-US" altLang="zh-CN" sz="2000" dirty="0" smtClean="0"/>
              <a:t>4</a:t>
            </a:r>
            <a:r>
              <a:rPr kumimoji="1" lang="zh-CN" altLang="en-US" sz="2000" dirty="0" smtClean="0"/>
              <a:t>，检验分箱数目为</a:t>
            </a:r>
            <a:r>
              <a:rPr kumimoji="1" lang="en-US" altLang="zh-CN" sz="2000" dirty="0" smtClean="0"/>
              <a:t>4</a:t>
            </a:r>
            <a:r>
              <a:rPr kumimoji="1" lang="zh-CN" altLang="en-US" sz="2000" dirty="0" smtClean="0"/>
              <a:t>时候的单调性。如果满足，即停止分箱；如不满足，可进一步地缩减</a:t>
            </a:r>
            <a:r>
              <a:rPr kumimoji="1" lang="zh-CN" altLang="en-US" sz="2000" dirty="0"/>
              <a:t>分箱</a:t>
            </a:r>
            <a:r>
              <a:rPr kumimoji="1" lang="zh-CN" altLang="en-US" sz="2000" dirty="0" smtClean="0"/>
              <a:t>数目。</a:t>
            </a:r>
            <a:r>
              <a:rPr kumimoji="1" lang="zh-CN" altLang="en-US" sz="2000" dirty="0"/>
              <a:t>分箱</a:t>
            </a:r>
            <a:r>
              <a:rPr kumimoji="1" lang="zh-CN" altLang="en-US" sz="2000" dirty="0" smtClean="0"/>
              <a:t>数目</a:t>
            </a:r>
            <a:r>
              <a:rPr kumimoji="1" lang="zh-CN" altLang="en-US" sz="2000" dirty="0" smtClean="0"/>
              <a:t>最小为</a:t>
            </a:r>
            <a:r>
              <a:rPr kumimoji="1" lang="en-US" altLang="zh-CN" sz="2000" dirty="0" smtClean="0"/>
              <a:t>2</a:t>
            </a:r>
            <a:r>
              <a:rPr kumimoji="1" lang="zh-CN" altLang="en-US" sz="2000" dirty="0" smtClean="0"/>
              <a:t>，因为只有两箱的情况下，单调性的存在性失去意义了。</a:t>
            </a:r>
          </a:p>
          <a:p>
            <a:pPr marL="457200" indent="-457200">
              <a:buFont typeface="+mj-lt"/>
              <a:buAutoNum type="arabicPeriod"/>
            </a:pPr>
            <a:r>
              <a:rPr kumimoji="1" lang="zh-CN" altLang="en-US" sz="2000" dirty="0" smtClean="0"/>
              <a:t>对于当前不满足单调性的箱，可以与之前或之后的箱进行合并。如上一页图中，第</a:t>
            </a:r>
            <a:r>
              <a:rPr kumimoji="1" lang="en-US" altLang="zh-CN" sz="2000" dirty="0" smtClean="0"/>
              <a:t>3</a:t>
            </a:r>
            <a:r>
              <a:rPr kumimoji="1" lang="zh-CN" altLang="en-US" sz="2000" dirty="0" smtClean="0"/>
              <a:t>箱的的坏样本率低于前后两箱，于是需要合并。选择与之前或者之后的箱进行合并，可以依据以下原则：</a:t>
            </a:r>
          </a:p>
          <a:p>
            <a:pPr marL="457200" indent="-457200">
              <a:buFont typeface="+mj-lt"/>
              <a:buAutoNum type="alphaLcParenR"/>
            </a:pPr>
            <a:r>
              <a:rPr kumimoji="1" lang="zh-CN" altLang="en-US" sz="2000" dirty="0" smtClean="0"/>
              <a:t>合并之后，非单调的程度减轻。例如将第</a:t>
            </a:r>
            <a:r>
              <a:rPr kumimoji="1" lang="en-US" altLang="zh-CN" sz="2000" dirty="0" smtClean="0"/>
              <a:t>3</a:t>
            </a:r>
            <a:r>
              <a:rPr kumimoji="1" lang="zh-CN" altLang="en-US" sz="2000" dirty="0" smtClean="0"/>
              <a:t>箱和第</a:t>
            </a:r>
            <a:r>
              <a:rPr kumimoji="1" lang="en-US" altLang="zh-CN" sz="2000" dirty="0" smtClean="0"/>
              <a:t>4</a:t>
            </a:r>
            <a:r>
              <a:rPr kumimoji="1" lang="zh-CN" altLang="en-US" sz="2000" dirty="0" smtClean="0"/>
              <a:t>箱进行合并后，整体的单调性得到保证，于是执行该方案</a:t>
            </a:r>
          </a:p>
          <a:p>
            <a:pPr marL="457200" indent="-457200">
              <a:buFont typeface="+mj-lt"/>
              <a:buAutoNum type="alphaLcParenR"/>
            </a:pPr>
            <a:r>
              <a:rPr kumimoji="1" lang="zh-CN" altLang="en-US" sz="2000" dirty="0" smtClean="0"/>
              <a:t>如果两种方案都可以减轻非单调性，则可以选择“较优”的一种。一般来讲，可以从</a:t>
            </a:r>
            <a:r>
              <a:rPr kumimoji="1" lang="en-US" altLang="zh-CN" sz="2000" dirty="0" smtClean="0"/>
              <a:t>2</a:t>
            </a:r>
            <a:r>
              <a:rPr kumimoji="1" lang="zh-CN" altLang="en-US" sz="2000" dirty="0" smtClean="0"/>
              <a:t>点考量是否“较优”。假设合并</a:t>
            </a:r>
            <a:r>
              <a:rPr kumimoji="1" lang="en-US" altLang="zh-CN" sz="2000" dirty="0" smtClean="0"/>
              <a:t>2</a:t>
            </a:r>
            <a:r>
              <a:rPr kumimoji="1" lang="zh-CN" altLang="en-US" sz="2000" dirty="0" smtClean="0"/>
              <a:t>、</a:t>
            </a:r>
            <a:r>
              <a:rPr kumimoji="1" lang="en-US" altLang="zh-CN" sz="2000" dirty="0" smtClean="0"/>
              <a:t>3</a:t>
            </a:r>
            <a:r>
              <a:rPr kumimoji="1" lang="zh-CN" altLang="en-US" sz="2000" dirty="0" smtClean="0"/>
              <a:t>箱优于合并</a:t>
            </a:r>
            <a:r>
              <a:rPr kumimoji="1" lang="en-US" altLang="zh-CN" sz="2000" dirty="0" smtClean="0"/>
              <a:t>3</a:t>
            </a:r>
            <a:r>
              <a:rPr kumimoji="1" lang="zh-CN" altLang="en-US" sz="2000" dirty="0" smtClean="0"/>
              <a:t>、</a:t>
            </a:r>
            <a:r>
              <a:rPr kumimoji="1" lang="en-US" altLang="zh-CN" sz="2000" dirty="0" smtClean="0"/>
              <a:t>4</a:t>
            </a:r>
            <a:r>
              <a:rPr kumimoji="1" lang="zh-CN" altLang="en-US" sz="2000" dirty="0" smtClean="0"/>
              <a:t>箱，因为</a:t>
            </a:r>
          </a:p>
          <a:p>
            <a:pPr>
              <a:buFont typeface="Wingdings" charset="2"/>
              <a:buChar char="ü"/>
            </a:pPr>
            <a:r>
              <a:rPr kumimoji="1" lang="zh-CN" altLang="en-US" sz="2000" dirty="0" smtClean="0"/>
              <a:t>合并</a:t>
            </a:r>
            <a:r>
              <a:rPr kumimoji="1" lang="en-US" altLang="zh-CN" sz="2000" dirty="0" smtClean="0"/>
              <a:t>2</a:t>
            </a:r>
            <a:r>
              <a:rPr kumimoji="1" lang="zh-CN" altLang="en-US" sz="2000" dirty="0" smtClean="0"/>
              <a:t>、</a:t>
            </a:r>
            <a:r>
              <a:rPr kumimoji="1" lang="en-US" altLang="zh-CN" sz="2000" dirty="0" smtClean="0"/>
              <a:t>3</a:t>
            </a:r>
            <a:r>
              <a:rPr kumimoji="1" lang="zh-CN" altLang="en-US" sz="2000" dirty="0" smtClean="0"/>
              <a:t>箱后的卡方值低于合并</a:t>
            </a:r>
            <a:r>
              <a:rPr kumimoji="1" lang="en-US" altLang="zh-CN" sz="2000" dirty="0" smtClean="0"/>
              <a:t>3</a:t>
            </a:r>
            <a:r>
              <a:rPr kumimoji="1" lang="zh-CN" altLang="en-US" sz="2000" dirty="0" smtClean="0"/>
              <a:t>、</a:t>
            </a:r>
            <a:r>
              <a:rPr kumimoji="1" lang="en-US" altLang="zh-CN" sz="2000" dirty="0" smtClean="0"/>
              <a:t>4</a:t>
            </a:r>
            <a:r>
              <a:rPr kumimoji="1" lang="zh-CN" altLang="en-US" sz="2000" dirty="0" smtClean="0"/>
              <a:t>箱后的卡方值，或者</a:t>
            </a:r>
          </a:p>
          <a:p>
            <a:pPr>
              <a:buFont typeface="Wingdings" charset="2"/>
              <a:buChar char="ü"/>
            </a:pPr>
            <a:r>
              <a:rPr kumimoji="1" lang="zh-CN" altLang="en-US" sz="2000" dirty="0" smtClean="0"/>
              <a:t>合并</a:t>
            </a:r>
            <a:r>
              <a:rPr kumimoji="1" lang="en-US" altLang="zh-CN" sz="2000" dirty="0" smtClean="0"/>
              <a:t>2</a:t>
            </a:r>
            <a:r>
              <a:rPr kumimoji="1" lang="zh-CN" altLang="en-US" sz="2000" dirty="0" smtClean="0"/>
              <a:t>、</a:t>
            </a:r>
            <a:r>
              <a:rPr kumimoji="1" lang="en-US" altLang="zh-CN" sz="2000" dirty="0" smtClean="0"/>
              <a:t>3</a:t>
            </a:r>
            <a:r>
              <a:rPr kumimoji="1" lang="zh-CN" altLang="en-US" sz="2000" dirty="0" smtClean="0"/>
              <a:t>箱后，所有箱的占比比合并</a:t>
            </a:r>
            <a:r>
              <a:rPr kumimoji="1" lang="en-US" altLang="zh-CN" sz="2000" dirty="0" smtClean="0"/>
              <a:t>3</a:t>
            </a:r>
            <a:r>
              <a:rPr kumimoji="1" lang="zh-CN" altLang="en-US" sz="2000" dirty="0" smtClean="0"/>
              <a:t>、</a:t>
            </a:r>
            <a:r>
              <a:rPr kumimoji="1" lang="en-US" altLang="zh-CN" sz="2000" dirty="0" smtClean="0"/>
              <a:t>4</a:t>
            </a:r>
            <a:r>
              <a:rPr kumimoji="1" lang="zh-CN" altLang="en-US" sz="2000" dirty="0" smtClean="0"/>
              <a:t>箱后的占比更加平衡。</a:t>
            </a:r>
          </a:p>
        </p:txBody>
      </p:sp>
    </p:spTree>
    <p:extLst>
      <p:ext uri="{BB962C8B-B14F-4D97-AF65-F5344CB8AC3E}">
        <p14:creationId xmlns:p14="http://schemas.microsoft.com/office/powerpoint/2010/main" val="1612442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kumimoji="1" lang="zh-CN" altLang="en-US" dirty="0" smtClean="0"/>
                  <a:t>坏样本率非单调情形下的分箱合并（</a:t>
                </a:r>
                <a:r>
                  <a:rPr kumimoji="1" lang="zh-CN" altLang="en-US" dirty="0" smtClean="0"/>
                  <a:t>续</a:t>
                </a:r>
                <a:r>
                  <a:rPr kumimoji="1" lang="zh-CN" altLang="en-US" dirty="0" smtClean="0"/>
                  <a:t>）</a:t>
                </a:r>
              </a:p>
              <a:p>
                <a:pPr marL="0" indent="0">
                  <a:buNone/>
                </a:pPr>
                <a:r>
                  <a:rPr kumimoji="1" lang="zh-CN" altLang="en-US" sz="2200" b="1" dirty="0" smtClean="0"/>
                  <a:t>判断分箱后的分布均匀性</a:t>
                </a:r>
              </a:p>
              <a:p>
                <a:pPr marL="0" indent="0">
                  <a:buNone/>
                </a:pPr>
                <a:r>
                  <a:rPr kumimoji="1" lang="zh-CN" altLang="en-US" sz="2200" dirty="0" smtClean="0"/>
                  <a:t>假设将原变量分为</a:t>
                </a:r>
                <a:r>
                  <a:rPr kumimoji="1" lang="en-US" altLang="zh-CN" sz="2200" dirty="0"/>
                  <a:t>m</a:t>
                </a:r>
                <a:r>
                  <a:rPr kumimoji="1" lang="zh-CN" altLang="en-US" sz="2200" dirty="0" smtClean="0"/>
                  <a:t>箱，每箱的占比分别是</a:t>
                </a:r>
                <a14:m>
                  <m:oMath xmlns:m="http://schemas.openxmlformats.org/officeDocument/2006/math">
                    <m:sSub>
                      <m:sSubPr>
                        <m:ctrlPr>
                          <a:rPr kumimoji="1" lang="en-US" altLang="zh-CN" sz="2200" b="0" i="1" smtClean="0">
                            <a:latin typeface="Cambria Math" charset="0"/>
                          </a:rPr>
                        </m:ctrlPr>
                      </m:sSubPr>
                      <m:e>
                        <m:r>
                          <a:rPr kumimoji="1" lang="en-US" altLang="zh-CN" sz="2200" b="0" i="1" smtClean="0">
                            <a:latin typeface="Cambria Math" charset="0"/>
                          </a:rPr>
                          <m:t>𝑝</m:t>
                        </m:r>
                      </m:e>
                      <m:sub>
                        <m:r>
                          <a:rPr kumimoji="1" lang="en-US" altLang="zh-CN" sz="2200" b="0" i="1" smtClean="0">
                            <a:latin typeface="Cambria Math" charset="0"/>
                          </a:rPr>
                          <m:t>𝑖</m:t>
                        </m:r>
                      </m:sub>
                    </m:sSub>
                    <m:r>
                      <a:rPr kumimoji="1" lang="en-US" altLang="zh-CN" sz="2200" b="0" i="1" smtClean="0">
                        <a:latin typeface="Cambria Math" charset="0"/>
                      </a:rPr>
                      <m:t>, </m:t>
                    </m:r>
                    <m:nary>
                      <m:naryPr>
                        <m:chr m:val="∑"/>
                        <m:ctrlPr>
                          <a:rPr kumimoji="1" lang="is-IS" altLang="zh-CN" sz="2200" b="0" i="1" smtClean="0">
                            <a:latin typeface="Cambria Math" charset="0"/>
                          </a:rPr>
                        </m:ctrlPr>
                      </m:naryPr>
                      <m:sub>
                        <m:r>
                          <m:rPr>
                            <m:brk m:alnAt="23"/>
                          </m:rPr>
                          <a:rPr kumimoji="1" lang="en-US" altLang="zh-CN" sz="2200" b="0" i="1" smtClean="0">
                            <a:latin typeface="Cambria Math" charset="0"/>
                          </a:rPr>
                          <m:t>𝑖</m:t>
                        </m:r>
                        <m:r>
                          <a:rPr kumimoji="1" lang="en-US" altLang="zh-CN" sz="2200" b="0" i="1" smtClean="0">
                            <a:latin typeface="Cambria Math" charset="0"/>
                          </a:rPr>
                          <m:t>=1</m:t>
                        </m:r>
                      </m:sub>
                      <m:sup>
                        <m:r>
                          <a:rPr kumimoji="1" lang="en-US" altLang="zh-CN" sz="2200" b="0" i="1" smtClean="0">
                            <a:latin typeface="Cambria Math" charset="0"/>
                          </a:rPr>
                          <m:t>𝑚</m:t>
                        </m:r>
                      </m:sup>
                      <m:e>
                        <m:sSub>
                          <m:sSubPr>
                            <m:ctrlPr>
                              <a:rPr kumimoji="1" lang="en-US" altLang="zh-CN" sz="2200" b="0" i="1" smtClean="0">
                                <a:latin typeface="Cambria Math" charset="0"/>
                              </a:rPr>
                            </m:ctrlPr>
                          </m:sSubPr>
                          <m:e>
                            <m:r>
                              <a:rPr kumimoji="1" lang="en-US" altLang="zh-CN" sz="2200" b="0" i="1" smtClean="0">
                                <a:latin typeface="Cambria Math" charset="0"/>
                              </a:rPr>
                              <m:t>𝑝</m:t>
                            </m:r>
                          </m:e>
                          <m:sub>
                            <m:r>
                              <a:rPr kumimoji="1" lang="en-US" altLang="zh-CN" sz="2200" b="0" i="1" smtClean="0">
                                <a:latin typeface="Cambria Math" charset="0"/>
                              </a:rPr>
                              <m:t>𝑖</m:t>
                            </m:r>
                          </m:sub>
                        </m:sSub>
                        <m:r>
                          <a:rPr kumimoji="1" lang="en-US" altLang="zh-CN" sz="2200" b="0" i="1" smtClean="0">
                            <a:latin typeface="Cambria Math" charset="0"/>
                          </a:rPr>
                          <m:t>=1</m:t>
                        </m:r>
                      </m:e>
                    </m:nary>
                  </m:oMath>
                </a14:m>
                <a:r>
                  <a:rPr kumimoji="1" lang="en-US" altLang="zh-CN" sz="2200" dirty="0" smtClean="0"/>
                  <a:t>.</a:t>
                </a:r>
              </a:p>
              <a:p>
                <a:pPr marL="0" indent="0">
                  <a:buNone/>
                </a:pPr>
                <a:r>
                  <a:rPr kumimoji="1" lang="zh-CN" altLang="en-US" sz="2200" dirty="0" smtClean="0"/>
                  <a:t>可以用以下公式衡量占比的均匀性：</a:t>
                </a:r>
              </a:p>
              <a:p>
                <a:pPr marL="0" indent="0">
                  <a:buNone/>
                </a:pPr>
                <a14:m>
                  <m:oMathPara xmlns:m="http://schemas.openxmlformats.org/officeDocument/2006/math">
                    <m:oMathParaPr>
                      <m:jc m:val="centerGroup"/>
                    </m:oMathParaPr>
                    <m:oMath xmlns:m="http://schemas.openxmlformats.org/officeDocument/2006/math">
                      <m:r>
                        <a:rPr kumimoji="1" lang="en-US" altLang="zh-CN" sz="2200" b="0" i="1" smtClean="0">
                          <a:latin typeface="Cambria Math" charset="0"/>
                        </a:rPr>
                        <m:t>𝑏𝑎𝑙𝑎𝑛𝑐𝑒</m:t>
                      </m:r>
                      <m:r>
                        <a:rPr kumimoji="1" lang="en-US" altLang="zh-CN" sz="2200" b="0" i="1" smtClean="0">
                          <a:latin typeface="Cambria Math" charset="0"/>
                        </a:rPr>
                        <m:t>= </m:t>
                      </m:r>
                      <m:nary>
                        <m:naryPr>
                          <m:chr m:val="∑"/>
                          <m:ctrlPr>
                            <a:rPr kumimoji="1" lang="is-IS" altLang="zh-CN" sz="2200" b="0" i="1" smtClean="0">
                              <a:latin typeface="Cambria Math" charset="0"/>
                            </a:rPr>
                          </m:ctrlPr>
                        </m:naryPr>
                        <m:sub>
                          <m:r>
                            <m:rPr>
                              <m:brk m:alnAt="23"/>
                            </m:rPr>
                            <a:rPr kumimoji="1" lang="en-US" altLang="zh-CN" sz="2200" b="0" i="1" smtClean="0">
                              <a:latin typeface="Cambria Math" charset="0"/>
                            </a:rPr>
                            <m:t>𝑖</m:t>
                          </m:r>
                          <m:r>
                            <a:rPr kumimoji="1" lang="en-US" altLang="zh-CN" sz="2200" b="0" i="1" smtClean="0">
                              <a:latin typeface="Cambria Math" charset="0"/>
                            </a:rPr>
                            <m:t>=1</m:t>
                          </m:r>
                        </m:sub>
                        <m:sup>
                          <m:r>
                            <a:rPr kumimoji="1" lang="en-US" altLang="zh-CN" sz="2200" b="0" i="1" smtClean="0">
                              <a:latin typeface="Cambria Math" charset="0"/>
                            </a:rPr>
                            <m:t>𝑚</m:t>
                          </m:r>
                        </m:sup>
                        <m:e>
                          <m:sSubSup>
                            <m:sSubSupPr>
                              <m:ctrlPr>
                                <a:rPr kumimoji="1" lang="en-US" altLang="zh-CN" sz="2200" b="0" i="1" smtClean="0">
                                  <a:latin typeface="Cambria Math" charset="0"/>
                                </a:rPr>
                              </m:ctrlPr>
                            </m:sSubSupPr>
                            <m:e>
                              <m:r>
                                <a:rPr kumimoji="1" lang="en-US" altLang="zh-CN" sz="2200" b="0" i="1" smtClean="0">
                                  <a:latin typeface="Cambria Math" charset="0"/>
                                </a:rPr>
                                <m:t>𝑝</m:t>
                              </m:r>
                            </m:e>
                            <m:sub>
                              <m:r>
                                <a:rPr kumimoji="1" lang="en-US" altLang="zh-CN" sz="2200" b="0" i="1" smtClean="0">
                                  <a:latin typeface="Cambria Math" charset="0"/>
                                </a:rPr>
                                <m:t>𝑖</m:t>
                              </m:r>
                            </m:sub>
                            <m:sup>
                              <m:r>
                                <a:rPr kumimoji="1" lang="en-US" altLang="zh-CN" sz="2200" b="0" i="1" smtClean="0">
                                  <a:latin typeface="Cambria Math" charset="0"/>
                                </a:rPr>
                                <m:t>2</m:t>
                              </m:r>
                            </m:sup>
                          </m:sSubSup>
                        </m:e>
                      </m:nary>
                    </m:oMath>
                  </m:oMathPara>
                </a14:m>
                <a:endParaRPr kumimoji="1" lang="en-US" altLang="zh-CN" sz="2200" dirty="0" smtClean="0"/>
              </a:p>
              <a:p>
                <a:pPr marL="0" indent="0">
                  <a:buNone/>
                </a:pPr>
                <a:r>
                  <a:rPr kumimoji="1" lang="zh-CN" altLang="en-US" sz="2200" dirty="0" smtClean="0"/>
                  <a:t>由施瓦茨不等式可以知道，当</a:t>
                </a:r>
                <a14:m>
                  <m:oMath xmlns:m="http://schemas.openxmlformats.org/officeDocument/2006/math">
                    <m:sSub>
                      <m:sSubPr>
                        <m:ctrlPr>
                          <a:rPr kumimoji="1" lang="en-US" altLang="zh-CN" sz="2200" i="1">
                            <a:latin typeface="Cambria Math" charset="0"/>
                          </a:rPr>
                        </m:ctrlPr>
                      </m:sSubPr>
                      <m:e>
                        <m:r>
                          <a:rPr kumimoji="1" lang="en-US" altLang="zh-CN" sz="2200" i="1">
                            <a:latin typeface="Cambria Math" charset="0"/>
                          </a:rPr>
                          <m:t>𝑝</m:t>
                        </m:r>
                      </m:e>
                      <m:sub>
                        <m:r>
                          <a:rPr kumimoji="1" lang="en-US" altLang="zh-CN" sz="2200" b="0" i="1" smtClean="0">
                            <a:latin typeface="Cambria Math" charset="0"/>
                          </a:rPr>
                          <m:t>1</m:t>
                        </m:r>
                      </m:sub>
                    </m:sSub>
                    <m:r>
                      <a:rPr kumimoji="1" lang="en-US" altLang="zh-CN" sz="2200" b="0" i="1" smtClean="0">
                        <a:latin typeface="Cambria Math" charset="0"/>
                      </a:rPr>
                      <m:t>=</m:t>
                    </m:r>
                    <m:sSub>
                      <m:sSubPr>
                        <m:ctrlPr>
                          <a:rPr kumimoji="1" lang="en-US" altLang="zh-CN" sz="2200" b="0" i="1" smtClean="0">
                            <a:latin typeface="Cambria Math" charset="0"/>
                          </a:rPr>
                        </m:ctrlPr>
                      </m:sSubPr>
                      <m:e>
                        <m:r>
                          <a:rPr kumimoji="1" lang="en-US" altLang="zh-CN" sz="2200" b="0" i="1" smtClean="0">
                            <a:latin typeface="Cambria Math" charset="0"/>
                          </a:rPr>
                          <m:t>𝑝</m:t>
                        </m:r>
                      </m:e>
                      <m:sub>
                        <m:r>
                          <a:rPr kumimoji="1" lang="en-US" altLang="zh-CN" sz="2200" b="0" i="1" smtClean="0">
                            <a:latin typeface="Cambria Math" charset="0"/>
                          </a:rPr>
                          <m:t>2</m:t>
                        </m:r>
                      </m:sub>
                    </m:sSub>
                    <m:r>
                      <a:rPr kumimoji="1" lang="en-US" altLang="zh-CN" sz="2200" b="0" i="1" smtClean="0">
                        <a:latin typeface="Cambria Math" charset="0"/>
                      </a:rPr>
                      <m:t>=…=</m:t>
                    </m:r>
                    <m:sSub>
                      <m:sSubPr>
                        <m:ctrlPr>
                          <a:rPr kumimoji="1" lang="en-US" altLang="zh-CN" sz="2200" b="0" i="1" smtClean="0">
                            <a:latin typeface="Cambria Math" charset="0"/>
                          </a:rPr>
                        </m:ctrlPr>
                      </m:sSubPr>
                      <m:e>
                        <m:r>
                          <a:rPr kumimoji="1" lang="en-US" altLang="zh-CN" sz="2200" b="0" i="1" smtClean="0">
                            <a:latin typeface="Cambria Math" charset="0"/>
                          </a:rPr>
                          <m:t>𝑝</m:t>
                        </m:r>
                      </m:e>
                      <m:sub>
                        <m:r>
                          <a:rPr kumimoji="1" lang="en-US" altLang="zh-CN" sz="2200" b="0" i="1" smtClean="0">
                            <a:latin typeface="Cambria Math" charset="0"/>
                          </a:rPr>
                          <m:t>𝑚</m:t>
                        </m:r>
                      </m:sub>
                    </m:sSub>
                    <m:r>
                      <a:rPr kumimoji="1" lang="en-US" altLang="zh-CN" sz="2200" b="0" i="1" smtClean="0">
                        <a:latin typeface="Cambria Math" charset="0"/>
                      </a:rPr>
                      <m:t>=</m:t>
                    </m:r>
                    <m:f>
                      <m:fPr>
                        <m:ctrlPr>
                          <a:rPr kumimoji="1" lang="en-US" altLang="zh-CN" sz="2200" b="0" i="1" smtClean="0">
                            <a:latin typeface="Cambria Math" charset="0"/>
                          </a:rPr>
                        </m:ctrlPr>
                      </m:fPr>
                      <m:num>
                        <m:r>
                          <a:rPr kumimoji="1" lang="en-US" altLang="zh-CN" sz="2200" b="0" i="1" smtClean="0">
                            <a:latin typeface="Cambria Math" charset="0"/>
                          </a:rPr>
                          <m:t>1</m:t>
                        </m:r>
                      </m:num>
                      <m:den>
                        <m:r>
                          <a:rPr kumimoji="1" lang="en-US" altLang="zh-CN" sz="2200" b="0" i="1" smtClean="0">
                            <a:latin typeface="Cambria Math" charset="0"/>
                          </a:rPr>
                          <m:t>𝑚</m:t>
                        </m:r>
                      </m:den>
                    </m:f>
                  </m:oMath>
                </a14:m>
                <a:r>
                  <a:rPr kumimoji="1" lang="zh-CN" altLang="en-US" sz="2200" dirty="0" smtClean="0"/>
                  <a:t>时，</a:t>
                </a:r>
                <a:r>
                  <a:rPr kumimoji="1" lang="en-US" altLang="zh-CN" sz="2200" dirty="0"/>
                  <a:t> </a:t>
                </a:r>
                <a14:m>
                  <m:oMath xmlns:m="http://schemas.openxmlformats.org/officeDocument/2006/math">
                    <m:r>
                      <a:rPr kumimoji="1" lang="en-US" altLang="zh-CN" sz="2200" i="1">
                        <a:latin typeface="Cambria Math" charset="0"/>
                      </a:rPr>
                      <m:t>𝑏𝑎𝑙𝑎𝑛𝑐𝑒</m:t>
                    </m:r>
                  </m:oMath>
                </a14:m>
                <a:r>
                  <a:rPr kumimoji="1" lang="zh-CN" altLang="en-US" sz="2200" dirty="0" smtClean="0"/>
                  <a:t>最小，等于</a:t>
                </a:r>
                <a14:m>
                  <m:oMath xmlns:m="http://schemas.openxmlformats.org/officeDocument/2006/math">
                    <m:f>
                      <m:fPr>
                        <m:ctrlPr>
                          <a:rPr kumimoji="1" lang="en-US" altLang="zh-CN" sz="2200" i="1">
                            <a:latin typeface="Cambria Math" charset="0"/>
                          </a:rPr>
                        </m:ctrlPr>
                      </m:fPr>
                      <m:num>
                        <m:r>
                          <a:rPr kumimoji="1" lang="en-US" altLang="zh-CN" sz="2200" i="1">
                            <a:latin typeface="Cambria Math" charset="0"/>
                          </a:rPr>
                          <m:t>1</m:t>
                        </m:r>
                      </m:num>
                      <m:den>
                        <m:r>
                          <a:rPr kumimoji="1" lang="en-US" altLang="zh-CN" sz="2200" i="1">
                            <a:latin typeface="Cambria Math" charset="0"/>
                          </a:rPr>
                          <m:t>𝑚</m:t>
                        </m:r>
                      </m:den>
                    </m:f>
                  </m:oMath>
                </a14:m>
                <a:r>
                  <a:rPr kumimoji="1" lang="zh-CN" altLang="en-US" sz="2200" dirty="0" smtClean="0"/>
                  <a:t>。当</a:t>
                </a:r>
                <a14:m>
                  <m:oMath xmlns:m="http://schemas.openxmlformats.org/officeDocument/2006/math">
                    <m:sSub>
                      <m:sSubPr>
                        <m:ctrlPr>
                          <a:rPr kumimoji="1" lang="en-US" altLang="zh-CN" sz="2200" i="1">
                            <a:latin typeface="Cambria Math" charset="0"/>
                          </a:rPr>
                        </m:ctrlPr>
                      </m:sSubPr>
                      <m:e>
                        <m:r>
                          <a:rPr kumimoji="1" lang="en-US" altLang="zh-CN" sz="2200" i="1">
                            <a:latin typeface="Cambria Math" charset="0"/>
                          </a:rPr>
                          <m:t>𝑝</m:t>
                        </m:r>
                      </m:e>
                      <m:sub>
                        <m:r>
                          <a:rPr kumimoji="1" lang="en-US" altLang="zh-CN" sz="2200" i="1">
                            <a:latin typeface="Cambria Math" charset="0"/>
                          </a:rPr>
                          <m:t>1</m:t>
                        </m:r>
                      </m:sub>
                    </m:sSub>
                    <m:r>
                      <a:rPr kumimoji="1" lang="en-US" altLang="zh-CN" sz="2200" b="0" i="1" smtClean="0">
                        <a:latin typeface="Cambria Math" charset="0"/>
                      </a:rPr>
                      <m:t>,</m:t>
                    </m:r>
                    <m:sSub>
                      <m:sSubPr>
                        <m:ctrlPr>
                          <a:rPr kumimoji="1" lang="en-US" altLang="zh-CN" sz="2200" i="1">
                            <a:latin typeface="Cambria Math" charset="0"/>
                          </a:rPr>
                        </m:ctrlPr>
                      </m:sSubPr>
                      <m:e>
                        <m:r>
                          <a:rPr kumimoji="1" lang="en-US" altLang="zh-CN" sz="2200" i="1">
                            <a:latin typeface="Cambria Math" charset="0"/>
                          </a:rPr>
                          <m:t>𝑝</m:t>
                        </m:r>
                      </m:e>
                      <m:sub>
                        <m:r>
                          <a:rPr kumimoji="1" lang="en-US" altLang="zh-CN" sz="2200" i="1">
                            <a:latin typeface="Cambria Math" charset="0"/>
                          </a:rPr>
                          <m:t>2</m:t>
                        </m:r>
                      </m:sub>
                    </m:sSub>
                    <m:r>
                      <a:rPr kumimoji="1" lang="en-US" altLang="zh-CN" sz="2200" b="0" i="1" smtClean="0">
                        <a:latin typeface="Cambria Math" charset="0"/>
                      </a:rPr>
                      <m:t>,…,</m:t>
                    </m:r>
                    <m:sSub>
                      <m:sSubPr>
                        <m:ctrlPr>
                          <a:rPr kumimoji="1" lang="en-US" altLang="zh-CN" sz="2200" i="1">
                            <a:latin typeface="Cambria Math" charset="0"/>
                          </a:rPr>
                        </m:ctrlPr>
                      </m:sSubPr>
                      <m:e>
                        <m:r>
                          <a:rPr kumimoji="1" lang="en-US" altLang="zh-CN" sz="2200" i="1">
                            <a:latin typeface="Cambria Math" charset="0"/>
                          </a:rPr>
                          <m:t>𝑝</m:t>
                        </m:r>
                      </m:e>
                      <m:sub>
                        <m:r>
                          <a:rPr kumimoji="1" lang="en-US" altLang="zh-CN" sz="2200" i="1">
                            <a:latin typeface="Cambria Math" charset="0"/>
                          </a:rPr>
                          <m:t>𝑚</m:t>
                        </m:r>
                      </m:sub>
                    </m:sSub>
                  </m:oMath>
                </a14:m>
                <a:r>
                  <a:rPr kumimoji="1" lang="zh-CN" altLang="en-US" sz="2200" dirty="0" smtClean="0"/>
                  <a:t>中有一个为</a:t>
                </a:r>
                <a:r>
                  <a:rPr kumimoji="1" lang="en-US" altLang="zh-CN" sz="2200" dirty="0" smtClean="0"/>
                  <a:t>1</a:t>
                </a:r>
                <a:r>
                  <a:rPr kumimoji="1" lang="zh-CN" altLang="en-US" sz="2200" dirty="0" smtClean="0"/>
                  <a:t>其余为</a:t>
                </a:r>
                <a:r>
                  <a:rPr kumimoji="1" lang="en-US" altLang="zh-CN" sz="2200" dirty="0" smtClean="0"/>
                  <a:t>0</a:t>
                </a:r>
                <a:r>
                  <a:rPr kumimoji="1" lang="zh-CN" altLang="en-US" sz="2200" dirty="0" smtClean="0"/>
                  <a:t>时，</a:t>
                </a:r>
                <a:r>
                  <a:rPr kumimoji="1" lang="en-US" altLang="zh-CN" sz="2200" dirty="0"/>
                  <a:t> </a:t>
                </a:r>
                <a14:m>
                  <m:oMath xmlns:m="http://schemas.openxmlformats.org/officeDocument/2006/math">
                    <m:r>
                      <a:rPr kumimoji="1" lang="en-US" altLang="zh-CN" sz="2200" i="1">
                        <a:latin typeface="Cambria Math" charset="0"/>
                      </a:rPr>
                      <m:t>𝑏𝑎𝑙𝑎𝑛𝑐𝑒</m:t>
                    </m:r>
                  </m:oMath>
                </a14:m>
                <a:r>
                  <a:rPr kumimoji="1" lang="zh-CN" altLang="en-US" sz="2200" dirty="0" smtClean="0"/>
                  <a:t>最</a:t>
                </a:r>
                <a:r>
                  <a:rPr kumimoji="1" lang="zh-CN" altLang="en-US" sz="2200" dirty="0" smtClean="0"/>
                  <a:t>大，等于</a:t>
                </a:r>
                <a:r>
                  <a:rPr kumimoji="1" lang="en-US" altLang="zh-CN" sz="2200" dirty="0" smtClean="0"/>
                  <a:t>1.</a:t>
                </a:r>
                <a:r>
                  <a:rPr kumimoji="1" lang="zh-CN" altLang="en-US" sz="2200" dirty="0" smtClean="0"/>
                  <a:t>于是可以看出，</a:t>
                </a:r>
                <a:r>
                  <a:rPr kumimoji="1" lang="en-US" altLang="zh-CN" sz="2200" dirty="0"/>
                  <a:t>Balance</a:t>
                </a:r>
                <a:r>
                  <a:rPr kumimoji="1" lang="zh-CN" altLang="en-US" sz="2200" dirty="0"/>
                  <a:t>越小表明越均匀</a:t>
                </a:r>
                <a:r>
                  <a:rPr kumimoji="1" lang="zh-CN" altLang="en-US" sz="2200" dirty="0" smtClean="0"/>
                  <a:t>。</a:t>
                </a:r>
                <a:endParaRPr kumimoji="1" lang="zh-CN" altLang="en-US" sz="22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56" t="-1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469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p:txBody>
          <a:bodyPr/>
          <a:lstStyle/>
          <a:p>
            <a:r>
              <a:rPr kumimoji="1" lang="zh-CN" altLang="en-US" dirty="0" smtClean="0"/>
              <a:t>带有特殊值的分箱</a:t>
            </a:r>
          </a:p>
          <a:p>
            <a:pPr marL="0" indent="0">
              <a:buNone/>
            </a:pPr>
            <a:r>
              <a:rPr kumimoji="1" lang="zh-CN" altLang="en-US" sz="2000" dirty="0" smtClean="0"/>
              <a:t>在实际业务工作中，一些正常的观测值之外有时会有一些特殊值的存在，例如缺失。从之前的分析可以知道，本次案例的数据中部分变量含有一些缺失值。在评分卡模型中，对于缺失值通常我们将其看成一种特殊的值。连续型变量的分箱工作需要预先将这些特殊值排除在外，即特殊值不参与分箱。</a:t>
            </a:r>
          </a:p>
          <a:p>
            <a:pPr marL="0" indent="0">
              <a:buNone/>
            </a:pPr>
            <a:r>
              <a:rPr kumimoji="1" lang="zh-CN" altLang="en-US" sz="2000" dirty="0" smtClean="0"/>
              <a:t>当连续型变量存在特殊值时，需要将特殊值看成单独的一箱，其余正常值参与分箱，且分箱个数为预设个数减去特殊值的个数。这里需要注意：</a:t>
            </a:r>
          </a:p>
          <a:p>
            <a:pPr>
              <a:buFont typeface="Arial" charset="0"/>
              <a:buChar char="•"/>
            </a:pPr>
            <a:r>
              <a:rPr kumimoji="1" lang="zh-CN" altLang="en-US" sz="2000" dirty="0" smtClean="0"/>
              <a:t>由于</a:t>
            </a:r>
            <a:r>
              <a:rPr kumimoji="1" lang="zh-CN" altLang="en-US" sz="2000" dirty="0" smtClean="0"/>
              <a:t>特殊值</a:t>
            </a:r>
            <a:r>
              <a:rPr kumimoji="1" lang="zh-CN" altLang="en-US" sz="2000" dirty="0" smtClean="0"/>
              <a:t>无法和其他数值进行比较，故检验坏样本率的单调性时，不考虑特殊值的</a:t>
            </a:r>
            <a:r>
              <a:rPr kumimoji="1" lang="zh-CN" altLang="en-US" sz="2000" dirty="0"/>
              <a:t>坏样</a:t>
            </a:r>
            <a:r>
              <a:rPr kumimoji="1" lang="zh-CN" altLang="en-US" sz="2000" dirty="0" smtClean="0"/>
              <a:t>本率</a:t>
            </a:r>
          </a:p>
          <a:p>
            <a:pPr>
              <a:buFont typeface="Arial" charset="0"/>
              <a:buChar char="•"/>
            </a:pPr>
            <a:r>
              <a:rPr kumimoji="1" lang="zh-CN" altLang="en-US" sz="2000" dirty="0" smtClean="0"/>
              <a:t>当特殊值的占比很小（例如低于</a:t>
            </a:r>
            <a:r>
              <a:rPr kumimoji="1" lang="en-US" altLang="zh-CN" sz="2000" dirty="0" smtClean="0"/>
              <a:t>5%</a:t>
            </a:r>
            <a:r>
              <a:rPr kumimoji="1" lang="zh-CN" altLang="en-US" sz="2000" dirty="0" smtClean="0"/>
              <a:t>），可以考虑将特殊值与正常值中的一箱进行合并，且通常与最小的一箱或者最大的一箱进行合并</a:t>
            </a:r>
            <a:endParaRPr kumimoji="1" lang="zh-CN" altLang="en-US" sz="2000" dirty="0"/>
          </a:p>
        </p:txBody>
      </p:sp>
    </p:spTree>
    <p:extLst>
      <p:ext uri="{BB962C8B-B14F-4D97-AF65-F5344CB8AC3E}">
        <p14:creationId xmlns:p14="http://schemas.microsoft.com/office/powerpoint/2010/main" val="89314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p:txBody>
          <a:bodyPr/>
          <a:lstStyle/>
          <a:p>
            <a:pPr>
              <a:lnSpc>
                <a:spcPts val="3000"/>
              </a:lnSpc>
            </a:pPr>
            <a:r>
              <a:rPr kumimoji="1" lang="zh-CN" altLang="en-US" dirty="0" smtClean="0"/>
              <a:t>类别型（无序）变量的分箱</a:t>
            </a:r>
          </a:p>
          <a:p>
            <a:pPr marL="0" indent="0">
              <a:lnSpc>
                <a:spcPts val="3000"/>
              </a:lnSpc>
              <a:spcBef>
                <a:spcPts val="1200"/>
              </a:spcBef>
              <a:spcAft>
                <a:spcPts val="1200"/>
              </a:spcAft>
              <a:buNone/>
            </a:pPr>
            <a:r>
              <a:rPr kumimoji="1" lang="zh-CN" altLang="en-US" sz="2000" dirty="0" smtClean="0"/>
              <a:t>上述介绍的</a:t>
            </a:r>
            <a:r>
              <a:rPr kumimoji="1" lang="en-US" altLang="zh-CN" sz="2000" dirty="0" err="1" smtClean="0"/>
              <a:t>ChiMerge</a:t>
            </a:r>
            <a:r>
              <a:rPr kumimoji="1" lang="zh-CN" altLang="en-US" sz="2000" dirty="0" smtClean="0"/>
              <a:t>分箱法是针对数值型变量，例如收入、年龄等。分箱过程要保持原变量的有序性。对于类别型变量，如果是无序且取值个数较大，此时进行</a:t>
            </a:r>
            <a:r>
              <a:rPr kumimoji="1" lang="en-US" altLang="zh-CN" sz="2000" dirty="0" err="1"/>
              <a:t>ChiMerge</a:t>
            </a:r>
            <a:r>
              <a:rPr kumimoji="1" lang="zh-CN" altLang="en-US" sz="2000" dirty="0" smtClean="0"/>
              <a:t>分箱之前需要先进行一次数值编码，用数字代替原来的类别型值。常用的</a:t>
            </a:r>
            <a:r>
              <a:rPr kumimoji="1" lang="zh-CN" altLang="en-US" sz="2000" dirty="0"/>
              <a:t>数值</a:t>
            </a:r>
            <a:r>
              <a:rPr kumimoji="1" lang="zh-CN" altLang="en-US" sz="2000" dirty="0" smtClean="0"/>
              <a:t>编码是该数值对应的平均坏样本率。</a:t>
            </a:r>
          </a:p>
          <a:p>
            <a:pPr marL="0" indent="0">
              <a:lnSpc>
                <a:spcPts val="3000"/>
              </a:lnSpc>
              <a:spcBef>
                <a:spcPts val="1200"/>
              </a:spcBef>
              <a:spcAft>
                <a:spcPts val="1200"/>
              </a:spcAft>
              <a:buNone/>
            </a:pPr>
            <a:r>
              <a:rPr kumimoji="1" lang="zh-CN" altLang="en-US" sz="2000" dirty="0" smtClean="0"/>
              <a:t>例如，在评分模型里省份是一个常用的变量。在</a:t>
            </a:r>
            <a:r>
              <a:rPr kumimoji="1" lang="en-US" altLang="zh-CN" sz="2000" dirty="0" smtClean="0"/>
              <a:t>31</a:t>
            </a:r>
            <a:r>
              <a:rPr kumimoji="1" lang="zh-CN" altLang="en-US" sz="2000" dirty="0" smtClean="0"/>
              <a:t>个省级行政区（不含港澳台）中，我们用每个省在样本里的坏样本率代替原先的省级行政区。在这样的转换之下，类别型变量就转换成数值型变量。进而可以使用</a:t>
            </a:r>
            <a:r>
              <a:rPr kumimoji="1" lang="en-US" altLang="zh-CN" sz="2000" dirty="0" err="1"/>
              <a:t>ChiMerge</a:t>
            </a:r>
            <a:r>
              <a:rPr kumimoji="1" lang="zh-CN" altLang="en-US" sz="2000" dirty="0"/>
              <a:t>分箱</a:t>
            </a:r>
            <a:r>
              <a:rPr kumimoji="1" lang="zh-CN" altLang="en-US" sz="2000" dirty="0" smtClean="0"/>
              <a:t>法进行分箱操作。分箱后的省份可能是</a:t>
            </a:r>
            <a:r>
              <a:rPr kumimoji="1" lang="en-US" altLang="zh-CN" sz="2000" dirty="0" smtClean="0"/>
              <a:t>{</a:t>
            </a:r>
            <a:r>
              <a:rPr kumimoji="1" lang="zh-CN" altLang="en-US" sz="2000" dirty="0" smtClean="0"/>
              <a:t>北上广深</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苏浙鲁闽</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其他</a:t>
            </a:r>
            <a:r>
              <a:rPr kumimoji="1" lang="en-US" altLang="zh-CN" sz="2000" dirty="0" smtClean="0"/>
              <a:t>}</a:t>
            </a:r>
            <a:r>
              <a:rPr kumimoji="1" lang="zh-CN" altLang="en-US" sz="2000" dirty="0" smtClean="0"/>
              <a:t>等。</a:t>
            </a:r>
          </a:p>
          <a:p>
            <a:pPr>
              <a:lnSpc>
                <a:spcPts val="3000"/>
              </a:lnSpc>
              <a:buFont typeface="Arial" charset="0"/>
              <a:buChar char="•"/>
            </a:pPr>
            <a:r>
              <a:rPr kumimoji="1" lang="zh-CN" altLang="en-US" dirty="0"/>
              <a:t>类别型</a:t>
            </a:r>
            <a:r>
              <a:rPr kumimoji="1" lang="zh-CN" altLang="en-US" dirty="0" smtClean="0"/>
              <a:t>（有序</a:t>
            </a:r>
            <a:r>
              <a:rPr kumimoji="1" lang="zh-CN" altLang="en-US" dirty="0"/>
              <a:t>）变量的</a:t>
            </a:r>
            <a:r>
              <a:rPr kumimoji="1" lang="zh-CN" altLang="en-US" dirty="0" smtClean="0"/>
              <a:t>分箱</a:t>
            </a:r>
          </a:p>
          <a:p>
            <a:pPr marL="0" indent="0">
              <a:lnSpc>
                <a:spcPts val="3000"/>
              </a:lnSpc>
              <a:spcBef>
                <a:spcPts val="1200"/>
              </a:spcBef>
              <a:spcAft>
                <a:spcPts val="1200"/>
              </a:spcAft>
              <a:buNone/>
            </a:pPr>
            <a:r>
              <a:rPr kumimoji="1" lang="zh-CN" altLang="en-US" sz="2000" dirty="0" smtClean="0"/>
              <a:t>对于有序的类别型变量，例如学历</a:t>
            </a:r>
            <a:r>
              <a:rPr kumimoji="1" lang="en-US" altLang="zh-CN" sz="2000" dirty="0" smtClean="0"/>
              <a:t>={</a:t>
            </a:r>
            <a:r>
              <a:rPr kumimoji="1" lang="zh-CN" altLang="en-US" sz="2000" dirty="0" smtClean="0"/>
              <a:t>小学，初中，高中，大专，本科，硕士，博士</a:t>
            </a:r>
            <a:r>
              <a:rPr kumimoji="1" lang="en-US" altLang="zh-CN" sz="2000" dirty="0" smtClean="0"/>
              <a:t>}</a:t>
            </a:r>
            <a:r>
              <a:rPr kumimoji="1" lang="zh-CN" altLang="en-US" sz="2000" dirty="0" smtClean="0"/>
              <a:t>，先将该变量进行排序，然后依然可以按照数值型变量的</a:t>
            </a:r>
            <a:r>
              <a:rPr kumimoji="1" lang="en-US" altLang="zh-CN" sz="2000" dirty="0" err="1"/>
              <a:t>ChiMerge</a:t>
            </a:r>
            <a:r>
              <a:rPr kumimoji="1" lang="zh-CN" altLang="en-US" sz="2000" dirty="0"/>
              <a:t>分箱</a:t>
            </a:r>
            <a:r>
              <a:rPr kumimoji="1" lang="zh-CN" altLang="en-US" sz="2000" dirty="0" smtClean="0"/>
              <a:t>法来进行分箱。“学历”这一边量最终的分箱结果可能是</a:t>
            </a:r>
            <a:r>
              <a:rPr kumimoji="1" lang="en-US" altLang="zh-CN" sz="2000" dirty="0" smtClean="0"/>
              <a:t>{</a:t>
            </a:r>
            <a:r>
              <a:rPr kumimoji="1" lang="zh-CN" altLang="en-US" sz="2000" dirty="0"/>
              <a:t>小学，初中，高中</a:t>
            </a:r>
            <a:r>
              <a:rPr kumimoji="1" lang="en-US" altLang="zh-CN" sz="2000" dirty="0" smtClean="0"/>
              <a:t>}</a:t>
            </a:r>
            <a:r>
              <a:rPr kumimoji="1" lang="zh-CN" altLang="en-US" sz="2000" dirty="0" smtClean="0"/>
              <a:t>，</a:t>
            </a:r>
            <a:r>
              <a:rPr kumimoji="1" lang="en-US" altLang="zh-CN" sz="2000" dirty="0" smtClean="0"/>
              <a:t>{</a:t>
            </a:r>
            <a:r>
              <a:rPr kumimoji="1" lang="zh-CN" altLang="en-US" sz="2000" dirty="0"/>
              <a:t>大专，本科</a:t>
            </a:r>
            <a:r>
              <a:rPr kumimoji="1" lang="en-US" altLang="zh-CN" sz="2000" dirty="0" smtClean="0"/>
              <a:t>}</a:t>
            </a:r>
            <a:r>
              <a:rPr kumimoji="1" lang="zh-CN" altLang="en-US" sz="2000" dirty="0" smtClean="0"/>
              <a:t>，</a:t>
            </a:r>
            <a:r>
              <a:rPr kumimoji="1" lang="en-US" altLang="zh-CN" sz="2000" dirty="0" smtClean="0"/>
              <a:t>{</a:t>
            </a:r>
            <a:r>
              <a:rPr kumimoji="1" lang="zh-CN" altLang="en-US" sz="2000" dirty="0"/>
              <a:t>硕士，博士</a:t>
            </a:r>
            <a:r>
              <a:rPr kumimoji="1" lang="en-US" altLang="zh-CN" sz="2000" dirty="0" smtClean="0"/>
              <a:t>}</a:t>
            </a:r>
            <a:endParaRPr kumimoji="1" lang="zh-CN" altLang="en-US" sz="2000" dirty="0"/>
          </a:p>
        </p:txBody>
      </p:sp>
    </p:spTree>
    <p:extLst>
      <p:ext uri="{BB962C8B-B14F-4D97-AF65-F5344CB8AC3E}">
        <p14:creationId xmlns:p14="http://schemas.microsoft.com/office/powerpoint/2010/main" val="1584710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特征的分箱</a:t>
            </a:r>
            <a:endParaRPr lang="zh-CN" altLang="en-US" dirty="0"/>
          </a:p>
        </p:txBody>
      </p:sp>
      <p:sp>
        <p:nvSpPr>
          <p:cNvPr id="3" name="内容占位符 2"/>
          <p:cNvSpPr>
            <a:spLocks noGrp="1"/>
          </p:cNvSpPr>
          <p:nvPr>
            <p:ph idx="1"/>
          </p:nvPr>
        </p:nvSpPr>
        <p:spPr/>
        <p:txBody>
          <a:bodyPr/>
          <a:lstStyle/>
          <a:p>
            <a:r>
              <a:rPr lang="en-US" altLang="zh-CN" dirty="0" err="1" smtClean="0"/>
              <a:t>ChiMerge</a:t>
            </a:r>
            <a:r>
              <a:rPr lang="zh-CN" altLang="en-US" dirty="0" smtClean="0"/>
              <a:t>分箱法的优点与缺点</a:t>
            </a:r>
            <a:endParaRPr lang="zh-CN" altLang="en-US" dirty="0"/>
          </a:p>
        </p:txBody>
      </p:sp>
      <p:sp>
        <p:nvSpPr>
          <p:cNvPr id="4" name="文本框 3"/>
          <p:cNvSpPr txBox="1"/>
          <p:nvPr/>
        </p:nvSpPr>
        <p:spPr>
          <a:xfrm>
            <a:off x="1707776" y="2057400"/>
            <a:ext cx="3321424" cy="523220"/>
          </a:xfrm>
          <a:prstGeom prst="rect">
            <a:avLst/>
          </a:prstGeom>
          <a:noFill/>
        </p:spPr>
        <p:txBody>
          <a:bodyPr wrap="square" rtlCol="0">
            <a:spAutoFit/>
          </a:bodyPr>
          <a:lstStyle/>
          <a:p>
            <a:r>
              <a:rPr kumimoji="1" lang="en-US" altLang="zh-CN" sz="2800" b="1" dirty="0" err="1" smtClean="0"/>
              <a:t>ChiMerge</a:t>
            </a:r>
            <a:r>
              <a:rPr kumimoji="1" lang="zh-CN" altLang="en-US" sz="2800" b="1" dirty="0" smtClean="0"/>
              <a:t>的优点</a:t>
            </a:r>
            <a:endParaRPr kumimoji="1" lang="zh-CN" altLang="en-US" sz="2800" b="1" dirty="0"/>
          </a:p>
        </p:txBody>
      </p:sp>
      <p:sp>
        <p:nvSpPr>
          <p:cNvPr id="5" name="文本框 4"/>
          <p:cNvSpPr txBox="1"/>
          <p:nvPr/>
        </p:nvSpPr>
        <p:spPr>
          <a:xfrm>
            <a:off x="7077635" y="2057400"/>
            <a:ext cx="3321424" cy="523220"/>
          </a:xfrm>
          <a:prstGeom prst="rect">
            <a:avLst/>
          </a:prstGeom>
          <a:noFill/>
        </p:spPr>
        <p:txBody>
          <a:bodyPr wrap="square" rtlCol="0">
            <a:spAutoFit/>
          </a:bodyPr>
          <a:lstStyle/>
          <a:p>
            <a:r>
              <a:rPr kumimoji="1" lang="en-US" altLang="zh-CN" sz="2800" b="1" dirty="0" err="1"/>
              <a:t>ChiMerge</a:t>
            </a:r>
            <a:r>
              <a:rPr kumimoji="1" lang="zh-CN" altLang="en-US" sz="2800" b="1" dirty="0" smtClean="0"/>
              <a:t>的缺点</a:t>
            </a:r>
            <a:endParaRPr kumimoji="1" lang="zh-CN" altLang="en-US" sz="2800" b="1" dirty="0"/>
          </a:p>
        </p:txBody>
      </p:sp>
      <p:sp>
        <p:nvSpPr>
          <p:cNvPr id="6" name="文本框 5"/>
          <p:cNvSpPr txBox="1"/>
          <p:nvPr/>
        </p:nvSpPr>
        <p:spPr>
          <a:xfrm>
            <a:off x="359507" y="3064745"/>
            <a:ext cx="5217324" cy="2339102"/>
          </a:xfrm>
          <a:prstGeom prst="rect">
            <a:avLst/>
          </a:prstGeom>
          <a:noFill/>
        </p:spPr>
        <p:txBody>
          <a:bodyPr wrap="square" rtlCol="0">
            <a:spAutoFit/>
          </a:bodyPr>
          <a:lstStyle/>
          <a:p>
            <a:pPr>
              <a:spcBef>
                <a:spcPts val="1200"/>
              </a:spcBef>
              <a:spcAft>
                <a:spcPts val="1200"/>
              </a:spcAft>
            </a:pPr>
            <a:r>
              <a:rPr kumimoji="1" lang="zh-CN" altLang="en-US" b="1" dirty="0" smtClean="0"/>
              <a:t>解释性强：</a:t>
            </a:r>
            <a:r>
              <a:rPr kumimoji="1" lang="zh-CN" altLang="en-US" dirty="0" smtClean="0"/>
              <a:t>以统计学中的卡方检验为原理选择最优的合并方案，具有很强的统计意义</a:t>
            </a:r>
          </a:p>
          <a:p>
            <a:pPr>
              <a:spcBef>
                <a:spcPts val="1200"/>
              </a:spcBef>
              <a:spcAft>
                <a:spcPts val="1200"/>
              </a:spcAft>
            </a:pPr>
            <a:r>
              <a:rPr kumimoji="1" lang="zh-CN" altLang="en-US" b="1" dirty="0" smtClean="0"/>
              <a:t>能够解决多分类场景的分箱：</a:t>
            </a:r>
            <a:r>
              <a:rPr kumimoji="1" lang="zh-CN" altLang="en-US" dirty="0"/>
              <a:t>卡方</a:t>
            </a:r>
            <a:r>
              <a:rPr kumimoji="1" lang="zh-CN" altLang="en-US" dirty="0" smtClean="0"/>
              <a:t>检验对需要检验的标签的类别数没有限制。如果分类对象不是二分类场景中的</a:t>
            </a:r>
            <a:r>
              <a:rPr kumimoji="1" lang="en-US" altLang="zh-CN" dirty="0" smtClean="0"/>
              <a:t>{</a:t>
            </a:r>
            <a:r>
              <a:rPr kumimoji="1" lang="zh-CN" altLang="en-US" dirty="0" smtClean="0"/>
              <a:t>违约，非违约</a:t>
            </a:r>
            <a:r>
              <a:rPr kumimoji="1" lang="en-US" altLang="zh-CN" dirty="0" smtClean="0"/>
              <a:t>}</a:t>
            </a:r>
            <a:r>
              <a:rPr kumimoji="1" lang="zh-CN" altLang="en-US" dirty="0" smtClean="0"/>
              <a:t>，而是多分类</a:t>
            </a:r>
            <a:r>
              <a:rPr kumimoji="1" lang="zh-CN" altLang="en-US" dirty="0"/>
              <a:t>场景中的</a:t>
            </a:r>
            <a:r>
              <a:rPr kumimoji="1" lang="en-US" altLang="zh-CN" dirty="0" smtClean="0"/>
              <a:t>{</a:t>
            </a:r>
            <a:r>
              <a:rPr kumimoji="1" lang="zh-CN" altLang="en-US" dirty="0" smtClean="0"/>
              <a:t>非违约，轻度违约，重度违约</a:t>
            </a:r>
            <a:r>
              <a:rPr kumimoji="1" lang="en-US" altLang="zh-CN" dirty="0" smtClean="0"/>
              <a:t>}</a:t>
            </a:r>
            <a:r>
              <a:rPr kumimoji="1" lang="zh-CN" altLang="en-US" dirty="0" smtClean="0"/>
              <a:t>，</a:t>
            </a:r>
            <a:r>
              <a:rPr kumimoji="1" lang="en-US" altLang="zh-CN" dirty="0" err="1" smtClean="0"/>
              <a:t>ChiMerge</a:t>
            </a:r>
            <a:r>
              <a:rPr kumimoji="1" lang="zh-CN" altLang="en-US" dirty="0" smtClean="0"/>
              <a:t>法依然奏效。</a:t>
            </a:r>
            <a:endParaRPr kumimoji="1"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6364157" y="3064745"/>
                <a:ext cx="5217324" cy="1339597"/>
              </a:xfrm>
              <a:prstGeom prst="rect">
                <a:avLst/>
              </a:prstGeom>
              <a:noFill/>
            </p:spPr>
            <p:txBody>
              <a:bodyPr wrap="square" rtlCol="0">
                <a:spAutoFit/>
              </a:bodyPr>
              <a:lstStyle/>
              <a:p>
                <a:pPr>
                  <a:spcBef>
                    <a:spcPts val="1200"/>
                  </a:spcBef>
                  <a:spcAft>
                    <a:spcPts val="1200"/>
                  </a:spcAft>
                </a:pPr>
                <a:r>
                  <a:rPr kumimoji="1" lang="zh-CN" altLang="en-US" b="1" dirty="0" smtClean="0"/>
                  <a:t>计算量大</a:t>
                </a:r>
                <a:r>
                  <a:rPr kumimoji="1" lang="en-US" altLang="zh-CN" b="1" dirty="0" smtClean="0"/>
                  <a:t>:</a:t>
                </a:r>
                <a:r>
                  <a:rPr kumimoji="1" lang="zh-CN" altLang="en-US" b="1" dirty="0" smtClean="0"/>
                  <a:t> </a:t>
                </a:r>
                <a:r>
                  <a:rPr kumimoji="1" lang="zh-CN" altLang="en-US" dirty="0" smtClean="0"/>
                  <a:t>需要对数值型变量先做离散，然后迭代地选择最优分箱方法。假设原变量先离散成</a:t>
                </a:r>
                <a:r>
                  <a:rPr kumimoji="1" lang="en-US" altLang="zh-CN" dirty="0" smtClean="0"/>
                  <a:t>P</a:t>
                </a:r>
                <a:r>
                  <a:rPr kumimoji="1" lang="zh-CN" altLang="en-US" dirty="0" smtClean="0"/>
                  <a:t>个区间，最后合并为</a:t>
                </a:r>
                <a:r>
                  <a:rPr kumimoji="1" lang="en-US" altLang="zh-CN" dirty="0" smtClean="0"/>
                  <a:t>Q</a:t>
                </a:r>
                <a:r>
                  <a:rPr kumimoji="1" lang="zh-CN" altLang="en-US" dirty="0" smtClean="0"/>
                  <a:t>个区间，则需要计算</a:t>
                </a:r>
                <a:r>
                  <a:rPr kumimoji="1" lang="en-US" altLang="zh-CN" dirty="0" smtClean="0"/>
                  <a:t>P-1+P-2+..+Q=</a:t>
                </a:r>
                <a14:m>
                  <m:oMath xmlns:m="http://schemas.openxmlformats.org/officeDocument/2006/math">
                    <m:f>
                      <m:fPr>
                        <m:ctrlPr>
                          <a:rPr kumimoji="1" lang="bg-BG" altLang="zh-CN" i="1" smtClean="0">
                            <a:latin typeface="Cambria Math" charset="0"/>
                          </a:rPr>
                        </m:ctrlPr>
                      </m:fPr>
                      <m:num>
                        <m:r>
                          <a:rPr kumimoji="1" lang="en-US" altLang="zh-CN" b="0" i="1" smtClean="0">
                            <a:latin typeface="Cambria Math" charset="0"/>
                          </a:rPr>
                          <m:t>(</m:t>
                        </m:r>
                        <m:r>
                          <a:rPr kumimoji="1" lang="en-US" altLang="zh-CN" b="0" i="1" smtClean="0">
                            <a:latin typeface="Cambria Math" charset="0"/>
                          </a:rPr>
                          <m:t>𝑃</m:t>
                        </m:r>
                        <m:r>
                          <a:rPr kumimoji="1" lang="en-US" altLang="zh-CN" b="0" i="1" smtClean="0">
                            <a:latin typeface="Cambria Math" charset="0"/>
                          </a:rPr>
                          <m:t>−</m:t>
                        </m:r>
                        <m:r>
                          <a:rPr kumimoji="1" lang="en-US" altLang="zh-CN" b="0" i="1" smtClean="0">
                            <a:latin typeface="Cambria Math" charset="0"/>
                          </a:rPr>
                          <m:t>𝑄</m:t>
                        </m:r>
                        <m:r>
                          <a:rPr kumimoji="1" lang="en-US" altLang="zh-CN" b="0" i="1" smtClean="0">
                            <a:latin typeface="Cambria Math" charset="0"/>
                          </a:rPr>
                          <m:t>)(</m:t>
                        </m:r>
                        <m:r>
                          <a:rPr kumimoji="1" lang="en-US" altLang="zh-CN" b="0" i="1" smtClean="0">
                            <a:latin typeface="Cambria Math" charset="0"/>
                          </a:rPr>
                          <m:t>𝑃</m:t>
                        </m:r>
                        <m:r>
                          <a:rPr kumimoji="1" lang="en-US" altLang="zh-CN" b="0" i="1" smtClean="0">
                            <a:latin typeface="Cambria Math" charset="0"/>
                          </a:rPr>
                          <m:t>+</m:t>
                        </m:r>
                        <m:r>
                          <a:rPr kumimoji="1" lang="en-US" altLang="zh-CN" b="0" i="1" smtClean="0">
                            <a:latin typeface="Cambria Math" charset="0"/>
                          </a:rPr>
                          <m:t>𝑄</m:t>
                        </m:r>
                        <m:r>
                          <a:rPr kumimoji="1" lang="en-US" altLang="zh-CN" b="0" i="1" smtClean="0">
                            <a:latin typeface="Cambria Math" charset="0"/>
                          </a:rPr>
                          <m:t>−1)</m:t>
                        </m:r>
                      </m:num>
                      <m:den>
                        <m:r>
                          <a:rPr kumimoji="1" lang="en-US" altLang="zh-CN" b="0" i="1" smtClean="0">
                            <a:latin typeface="Cambria Math" charset="0"/>
                          </a:rPr>
                          <m:t>2</m:t>
                        </m:r>
                      </m:den>
                    </m:f>
                    <m:r>
                      <a:rPr kumimoji="1" lang="zh-CN" altLang="en-US" i="1" smtClean="0">
                        <a:latin typeface="Cambria Math" charset="0"/>
                      </a:rPr>
                      <m:t>个</m:t>
                    </m:r>
                  </m:oMath>
                </a14:m>
                <a:r>
                  <a:rPr kumimoji="1" lang="zh-CN" altLang="en-US" dirty="0" smtClean="0"/>
                  <a:t>卡方值。</a:t>
                </a:r>
              </a:p>
            </p:txBody>
          </p:sp>
        </mc:Choice>
        <mc:Fallback xmlns="">
          <p:sp>
            <p:nvSpPr>
              <p:cNvPr id="7" name="文本框 6"/>
              <p:cNvSpPr txBox="1">
                <a:spLocks noRot="1" noChangeAspect="1" noMove="1" noResize="1" noEditPoints="1" noAdjustHandles="1" noChangeArrowheads="1" noChangeShapeType="1" noTextEdit="1"/>
              </p:cNvSpPr>
              <p:nvPr/>
            </p:nvSpPr>
            <p:spPr>
              <a:xfrm>
                <a:off x="6364157" y="3064745"/>
                <a:ext cx="5217324" cy="1339597"/>
              </a:xfrm>
              <a:prstGeom prst="rect">
                <a:avLst/>
              </a:prstGeom>
              <a:blipFill rotWithShape="0">
                <a:blip r:embed="rId2"/>
                <a:stretch>
                  <a:fillRect l="-1051" t="-4110" b="-1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0913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spcBef>
                <a:spcPts val="1200"/>
              </a:spcBef>
              <a:spcAft>
                <a:spcPts val="1200"/>
              </a:spcAft>
            </a:pPr>
            <a:r>
              <a:rPr lang="en-US" altLang="zh-CN" dirty="0"/>
              <a:t>WOE</a:t>
            </a:r>
            <a:r>
              <a:rPr lang="zh-CN" altLang="en-US" dirty="0"/>
              <a:t>与</a:t>
            </a:r>
            <a:r>
              <a:rPr lang="zh-CN" altLang="zh-CN" dirty="0"/>
              <a:t>特征信息值</a:t>
            </a:r>
          </a:p>
        </p:txBody>
      </p:sp>
      <p:sp>
        <p:nvSpPr>
          <p:cNvPr id="3" name="内容占位符 2"/>
          <p:cNvSpPr>
            <a:spLocks noGrp="1"/>
          </p:cNvSpPr>
          <p:nvPr>
            <p:ph idx="1"/>
          </p:nvPr>
        </p:nvSpPr>
        <p:spPr/>
        <p:txBody>
          <a:bodyPr/>
          <a:lstStyle/>
          <a:p>
            <a:r>
              <a:rPr kumimoji="1" lang="en-US" altLang="zh-CN" dirty="0" smtClean="0"/>
              <a:t>WOE</a:t>
            </a:r>
            <a:r>
              <a:rPr kumimoji="1" lang="zh-CN" altLang="en-US" dirty="0" smtClean="0"/>
              <a:t>编码</a:t>
            </a:r>
          </a:p>
          <a:p>
            <a:pPr marL="0" indent="0">
              <a:buNone/>
            </a:pPr>
            <a:r>
              <a:rPr kumimoji="1" lang="zh-CN" altLang="en-US" sz="2000" dirty="0" smtClean="0"/>
              <a:t>编码操作是一种用数值代替非数值的操作，目的是为了让模型能够对其进行数学运算。例如，可以用</a:t>
            </a:r>
            <a:r>
              <a:rPr kumimoji="1" lang="en-US" altLang="zh-CN" sz="2000" dirty="0" smtClean="0"/>
              <a:t>3</a:t>
            </a:r>
            <a:r>
              <a:rPr kumimoji="1" lang="zh-CN" altLang="en-US" sz="2000" dirty="0" smtClean="0"/>
              <a:t>组</a:t>
            </a:r>
            <a:r>
              <a:rPr kumimoji="1" lang="en-US" altLang="zh-CN" sz="2000" dirty="0" smtClean="0"/>
              <a:t>0~255</a:t>
            </a:r>
            <a:r>
              <a:rPr kumimoji="1" lang="zh-CN" altLang="en-US" sz="2000" dirty="0" smtClean="0"/>
              <a:t>之间的整数来对颜色进行编码。在评分卡模型开发中，完成变量的分箱后所有的变量都变成了组别。此时需要对其进行编码才能下一步的建模。评分卡模型里常用</a:t>
            </a:r>
            <a:r>
              <a:rPr kumimoji="1" lang="en-US" altLang="zh-CN" sz="2000" dirty="0" smtClean="0"/>
              <a:t>WOE</a:t>
            </a:r>
            <a:r>
              <a:rPr kumimoji="1" lang="zh-CN" altLang="en-US" sz="2000" dirty="0" smtClean="0"/>
              <a:t>（</a:t>
            </a:r>
            <a:r>
              <a:rPr kumimoji="1" lang="en-US" altLang="zh-CN" sz="2000" dirty="0" smtClean="0"/>
              <a:t>Weight</a:t>
            </a:r>
            <a:r>
              <a:rPr kumimoji="1" lang="zh-CN" altLang="en-US" sz="2000" dirty="0" smtClean="0"/>
              <a:t> </a:t>
            </a:r>
            <a:r>
              <a:rPr kumimoji="1" lang="en-US" altLang="zh-CN" sz="2000" dirty="0" smtClean="0"/>
              <a:t>of</a:t>
            </a:r>
            <a:r>
              <a:rPr kumimoji="1" lang="zh-CN" altLang="en-US" sz="2000" dirty="0" smtClean="0"/>
              <a:t> </a:t>
            </a:r>
            <a:r>
              <a:rPr kumimoji="1" lang="en-US" altLang="zh-CN" sz="2000" dirty="0" smtClean="0"/>
              <a:t>Evidence</a:t>
            </a:r>
            <a:r>
              <a:rPr kumimoji="1" lang="zh-CN" altLang="en-US" sz="2000" dirty="0" smtClean="0"/>
              <a:t>）的形式进行分箱后的编码。其计算公式如下：</a:t>
            </a:r>
          </a:p>
          <a:p>
            <a:pPr marL="0" indent="0">
              <a:buNone/>
            </a:pPr>
            <a:endParaRPr kumimoji="1" lang="zh-CN" altLang="en-US" sz="2000" dirty="0" smtClean="0"/>
          </a:p>
          <a:p>
            <a:pPr marL="0" indent="0">
              <a:buNone/>
            </a:pPr>
            <a:endParaRPr kumimoji="1" lang="zh-CN" altLang="en-US" sz="2000"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89059476"/>
                  </p:ext>
                </p:extLst>
              </p:nvPr>
            </p:nvGraphicFramePr>
            <p:xfrm>
              <a:off x="1779458" y="2793993"/>
              <a:ext cx="8631516" cy="3473323"/>
            </p:xfrm>
            <a:graphic>
              <a:graphicData uri="http://schemas.openxmlformats.org/drawingml/2006/table">
                <a:tbl>
                  <a:tblPr firstRow="1" bandRow="1">
                    <a:tableStyleId>{5C22544A-7EE6-4342-B048-85BDC9FD1C3A}</a:tableStyleId>
                  </a:tblPr>
                  <a:tblGrid>
                    <a:gridCol w="1438586"/>
                    <a:gridCol w="1438586"/>
                    <a:gridCol w="1438586"/>
                    <a:gridCol w="1438586"/>
                    <a:gridCol w="1584028"/>
                    <a:gridCol w="1293144"/>
                  </a:tblGrid>
                  <a:tr h="370840">
                    <a:tc>
                      <a:txBody>
                        <a:bodyPr/>
                        <a:lstStyle/>
                        <a:p>
                          <a:r>
                            <a:rPr lang="en-US" altLang="zh-CN" dirty="0" smtClean="0"/>
                            <a:t>Bin</a:t>
                          </a:r>
                          <a:endParaRPr lang="zh-CN" altLang="en-US" dirty="0"/>
                        </a:p>
                      </a:txBody>
                      <a:tcPr/>
                    </a:tc>
                    <a:tc>
                      <a:txBody>
                        <a:bodyPr/>
                        <a:lstStyle/>
                        <a:p>
                          <a:r>
                            <a:rPr lang="en-US" altLang="zh-CN" dirty="0" smtClean="0"/>
                            <a:t>Bad</a:t>
                          </a:r>
                          <a:r>
                            <a:rPr lang="zh-CN" altLang="en-US" dirty="0" smtClean="0"/>
                            <a:t> </a:t>
                          </a:r>
                          <a:r>
                            <a:rPr lang="en-US" altLang="zh-CN" dirty="0" smtClean="0"/>
                            <a:t>Count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Count</a:t>
                          </a:r>
                          <a:endParaRPr lang="zh-CN" altLang="en-US" dirty="0"/>
                        </a:p>
                      </a:txBody>
                      <a:tcPr/>
                    </a:tc>
                    <a:tc>
                      <a:txBody>
                        <a:bodyPr/>
                        <a:lstStyle/>
                        <a:p>
                          <a:r>
                            <a:rPr lang="en-US" altLang="zh-CN" dirty="0" smtClean="0"/>
                            <a:t>Bad</a:t>
                          </a:r>
                          <a:r>
                            <a:rPr lang="zh-CN" altLang="en-US" dirty="0" smtClean="0"/>
                            <a:t> </a:t>
                          </a:r>
                          <a:r>
                            <a:rPr lang="en-US" altLang="zh-CN" dirty="0" smtClean="0"/>
                            <a:t>Percent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Percent</a:t>
                          </a:r>
                          <a:endParaRPr lang="zh-CN" altLang="en-US" dirty="0"/>
                        </a:p>
                      </a:txBody>
                      <a:tcPr/>
                    </a:tc>
                    <a:tc>
                      <a:txBody>
                        <a:bodyPr/>
                        <a:lstStyle/>
                        <a:p>
                          <a:r>
                            <a:rPr lang="en-US" altLang="zh-CN" dirty="0" smtClean="0"/>
                            <a:t>WOE</a:t>
                          </a:r>
                          <a:endParaRPr lang="zh-CN" altLang="en-US" dirty="0"/>
                        </a:p>
                      </a:txBody>
                      <a:tcPr/>
                    </a:tc>
                  </a:tr>
                  <a:tr h="370840">
                    <a:tc>
                      <a:txBody>
                        <a:bodyPr/>
                        <a:lstStyle/>
                        <a:p>
                          <a:r>
                            <a:rPr lang="en-US" altLang="zh-CN" dirty="0" smtClean="0"/>
                            <a:t>1</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r>
                  <a:tr h="370840">
                    <a:tc>
                      <a:txBody>
                        <a:bodyPr/>
                        <a:lstStyle/>
                        <a:p>
                          <a:r>
                            <a:rPr lang="en-US" altLang="zh-CN" dirty="0" smtClean="0"/>
                            <a:t>2</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r>
                  <a:tr h="370840">
                    <a:tc>
                      <a:txBody>
                        <a:bodyPr/>
                        <a:lstStyle/>
                        <a:p>
                          <a:r>
                            <a:rPr lang="is-IS" altLang="zh-CN" dirty="0" smtClean="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r>
                  <a:tr h="370840">
                    <a:tc>
                      <a:txBody>
                        <a:bodyPr/>
                        <a:lstStyle/>
                        <a:p>
                          <a:r>
                            <a:rPr lang="en-US" altLang="zh-CN" dirty="0" smtClean="0"/>
                            <a:t>N</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r>
                  <a:tr h="370840">
                    <a:tc>
                      <a:txBody>
                        <a:bodyPr/>
                        <a:lstStyle/>
                        <a:p>
                          <a:r>
                            <a:rPr lang="en-US" altLang="zh-CN" dirty="0" smtClean="0"/>
                            <a:t>Total</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𝐵</m:t>
                                </m:r>
                                <m:r>
                                  <a:rPr lang="en-US" altLang="zh-CN" b="0" i="1" smtClean="0">
                                    <a:latin typeface="Cambria Math" charset="0"/>
                                  </a:rPr>
                                  <m:t>=</m:t>
                                </m:r>
                                <m:nary>
                                  <m:naryPr>
                                    <m:chr m:val="∑"/>
                                    <m:subHide m:val="on"/>
                                    <m:supHide m:val="on"/>
                                    <m:ctrlPr>
                                      <a:rPr lang="en-US" altLang="zh-CN" b="0" i="1" smtClean="0">
                                        <a:latin typeface="Cambria Math" charset="0"/>
                                      </a:rPr>
                                    </m:ctrlPr>
                                  </m:naryPr>
                                  <m:sub/>
                                  <m:sup/>
                                  <m:e>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𝑖</m:t>
                                        </m:r>
                                      </m:sub>
                                    </m:sSub>
                                  </m:e>
                                </m:nary>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𝐺</m:t>
                                </m:r>
                                <m:r>
                                  <a:rPr lang="en-US" altLang="zh-CN" b="0" i="1" smtClean="0">
                                    <a:latin typeface="Cambria Math" charset="0"/>
                                  </a:rPr>
                                  <m:t>=</m:t>
                                </m:r>
                                <m:nary>
                                  <m:naryPr>
                                    <m:chr m:val="∑"/>
                                    <m:subHide m:val="on"/>
                                    <m:supHide m:val="on"/>
                                    <m:ctrlPr>
                                      <a:rPr lang="en-US" altLang="zh-CN" b="0" i="1" smtClean="0">
                                        <a:latin typeface="Cambria Math" charset="0"/>
                                      </a:rPr>
                                    </m:ctrlPr>
                                  </m:naryPr>
                                  <m:sub/>
                                  <m:sup/>
                                  <m:e>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𝑖</m:t>
                                        </m:r>
                                      </m:sub>
                                    </m:sSub>
                                  </m:e>
                                </m:nary>
                              </m:oMath>
                            </m:oMathPara>
                          </a14:m>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89059476"/>
                  </p:ext>
                </p:extLst>
              </p:nvPr>
            </p:nvGraphicFramePr>
            <p:xfrm>
              <a:off x="1779458" y="2793993"/>
              <a:ext cx="8631516" cy="3473323"/>
            </p:xfrm>
            <a:graphic>
              <a:graphicData uri="http://schemas.openxmlformats.org/drawingml/2006/table">
                <a:tbl>
                  <a:tblPr firstRow="1" bandRow="1">
                    <a:tableStyleId>{5C22544A-7EE6-4342-B048-85BDC9FD1C3A}</a:tableStyleId>
                  </a:tblPr>
                  <a:tblGrid>
                    <a:gridCol w="1438586"/>
                    <a:gridCol w="1438586"/>
                    <a:gridCol w="1438586"/>
                    <a:gridCol w="1438586"/>
                    <a:gridCol w="1584028"/>
                    <a:gridCol w="1293144"/>
                  </a:tblGrid>
                  <a:tr h="370840">
                    <a:tc>
                      <a:txBody>
                        <a:bodyPr/>
                        <a:lstStyle/>
                        <a:p>
                          <a:r>
                            <a:rPr lang="en-US" altLang="zh-CN" dirty="0" smtClean="0"/>
                            <a:t>Bin</a:t>
                          </a:r>
                          <a:endParaRPr lang="zh-CN" altLang="en-US" dirty="0"/>
                        </a:p>
                      </a:txBody>
                      <a:tcPr/>
                    </a:tc>
                    <a:tc>
                      <a:txBody>
                        <a:bodyPr/>
                        <a:lstStyle/>
                        <a:p>
                          <a:r>
                            <a:rPr lang="en-US" altLang="zh-CN" dirty="0" smtClean="0"/>
                            <a:t>Bad</a:t>
                          </a:r>
                          <a:r>
                            <a:rPr lang="zh-CN" altLang="en-US" dirty="0" smtClean="0"/>
                            <a:t> </a:t>
                          </a:r>
                          <a:r>
                            <a:rPr lang="en-US" altLang="zh-CN" dirty="0" smtClean="0"/>
                            <a:t>Count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Count</a:t>
                          </a:r>
                          <a:endParaRPr lang="zh-CN" altLang="en-US" dirty="0"/>
                        </a:p>
                      </a:txBody>
                      <a:tcPr/>
                    </a:tc>
                    <a:tc>
                      <a:txBody>
                        <a:bodyPr/>
                        <a:lstStyle/>
                        <a:p>
                          <a:r>
                            <a:rPr lang="en-US" altLang="zh-CN" dirty="0" smtClean="0"/>
                            <a:t>Bad</a:t>
                          </a:r>
                          <a:r>
                            <a:rPr lang="zh-CN" altLang="en-US" dirty="0" smtClean="0"/>
                            <a:t> </a:t>
                          </a:r>
                          <a:r>
                            <a:rPr lang="en-US" altLang="zh-CN" dirty="0" smtClean="0"/>
                            <a:t>Percent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Percent</a:t>
                          </a:r>
                          <a:endParaRPr lang="zh-CN" altLang="en-US" dirty="0"/>
                        </a:p>
                      </a:txBody>
                      <a:tcPr/>
                    </a:tc>
                    <a:tc>
                      <a:txBody>
                        <a:bodyPr/>
                        <a:lstStyle/>
                        <a:p>
                          <a:r>
                            <a:rPr lang="en-US" altLang="zh-CN" dirty="0" smtClean="0"/>
                            <a:t>WOE</a:t>
                          </a:r>
                          <a:endParaRPr lang="zh-CN" altLang="en-US" dirty="0"/>
                        </a:p>
                      </a:txBody>
                      <a:tcPr/>
                    </a:tc>
                  </a:tr>
                  <a:tr h="658622">
                    <a:tc>
                      <a:txBody>
                        <a:bodyPr/>
                        <a:lstStyle/>
                        <a:p>
                          <a:r>
                            <a:rPr lang="en-US" altLang="zh-CN" dirty="0" smtClean="0"/>
                            <a:t>1</a:t>
                          </a:r>
                          <a:endParaRPr lang="zh-CN" altLang="en-US" dirty="0"/>
                        </a:p>
                      </a:txBody>
                      <a:tcPr/>
                    </a:tc>
                    <a:tc>
                      <a:txBody>
                        <a:bodyPr/>
                        <a:lstStyle/>
                        <a:p>
                          <a:endParaRPr lang="zh-CN"/>
                        </a:p>
                      </a:txBody>
                      <a:tcPr>
                        <a:blipFill rotWithShape="0">
                          <a:blip r:embed="rId2"/>
                          <a:stretch>
                            <a:fillRect l="-100424" t="-61111" r="-402542" b="-374074"/>
                          </a:stretch>
                        </a:blipFill>
                      </a:tcPr>
                    </a:tc>
                    <a:tc>
                      <a:txBody>
                        <a:bodyPr/>
                        <a:lstStyle/>
                        <a:p>
                          <a:endParaRPr lang="zh-CN"/>
                        </a:p>
                      </a:txBody>
                      <a:tcPr>
                        <a:blipFill rotWithShape="0">
                          <a:blip r:embed="rId2"/>
                          <a:stretch>
                            <a:fillRect l="-199578" t="-61111" r="-300844" b="-374074"/>
                          </a:stretch>
                        </a:blipFill>
                      </a:tcPr>
                    </a:tc>
                    <a:tc>
                      <a:txBody>
                        <a:bodyPr/>
                        <a:lstStyle/>
                        <a:p>
                          <a:endParaRPr lang="zh-CN"/>
                        </a:p>
                      </a:txBody>
                      <a:tcPr>
                        <a:blipFill rotWithShape="0">
                          <a:blip r:embed="rId2"/>
                          <a:stretch>
                            <a:fillRect l="-300847" t="-61111" r="-202119" b="-374074"/>
                          </a:stretch>
                        </a:blipFill>
                      </a:tcPr>
                    </a:tc>
                    <a:tc>
                      <a:txBody>
                        <a:bodyPr/>
                        <a:lstStyle/>
                        <a:p>
                          <a:endParaRPr lang="zh-CN"/>
                        </a:p>
                      </a:txBody>
                      <a:tcPr>
                        <a:blipFill rotWithShape="0">
                          <a:blip r:embed="rId2"/>
                          <a:stretch>
                            <a:fillRect l="-363846" t="-61111" r="-83462" b="-374074"/>
                          </a:stretch>
                        </a:blipFill>
                      </a:tcPr>
                    </a:tc>
                    <a:tc>
                      <a:txBody>
                        <a:bodyPr/>
                        <a:lstStyle/>
                        <a:p>
                          <a:endParaRPr lang="zh-CN"/>
                        </a:p>
                      </a:txBody>
                      <a:tcPr>
                        <a:blipFill rotWithShape="0">
                          <a:blip r:embed="rId2"/>
                          <a:stretch>
                            <a:fillRect l="-568868" t="-61111" r="-2358" b="-374074"/>
                          </a:stretch>
                        </a:blipFill>
                      </a:tcPr>
                    </a:tc>
                  </a:tr>
                  <a:tr h="658622">
                    <a:tc>
                      <a:txBody>
                        <a:bodyPr/>
                        <a:lstStyle/>
                        <a:p>
                          <a:r>
                            <a:rPr lang="en-US" altLang="zh-CN" dirty="0" smtClean="0"/>
                            <a:t>2</a:t>
                          </a:r>
                          <a:endParaRPr lang="zh-CN" altLang="en-US" dirty="0"/>
                        </a:p>
                      </a:txBody>
                      <a:tcPr/>
                    </a:tc>
                    <a:tc>
                      <a:txBody>
                        <a:bodyPr/>
                        <a:lstStyle/>
                        <a:p>
                          <a:endParaRPr lang="zh-CN"/>
                        </a:p>
                      </a:txBody>
                      <a:tcPr>
                        <a:blipFill rotWithShape="0">
                          <a:blip r:embed="rId2"/>
                          <a:stretch>
                            <a:fillRect l="-100424" t="-159633" r="-402542" b="-270642"/>
                          </a:stretch>
                        </a:blipFill>
                      </a:tcPr>
                    </a:tc>
                    <a:tc>
                      <a:txBody>
                        <a:bodyPr/>
                        <a:lstStyle/>
                        <a:p>
                          <a:endParaRPr lang="zh-CN"/>
                        </a:p>
                      </a:txBody>
                      <a:tcPr>
                        <a:blipFill rotWithShape="0">
                          <a:blip r:embed="rId2"/>
                          <a:stretch>
                            <a:fillRect l="-199578" t="-159633" r="-300844" b="-270642"/>
                          </a:stretch>
                        </a:blipFill>
                      </a:tcPr>
                    </a:tc>
                    <a:tc>
                      <a:txBody>
                        <a:bodyPr/>
                        <a:lstStyle/>
                        <a:p>
                          <a:endParaRPr lang="zh-CN"/>
                        </a:p>
                      </a:txBody>
                      <a:tcPr>
                        <a:blipFill rotWithShape="0">
                          <a:blip r:embed="rId2"/>
                          <a:stretch>
                            <a:fillRect l="-300847" t="-159633" r="-202119" b="-270642"/>
                          </a:stretch>
                        </a:blipFill>
                      </a:tcPr>
                    </a:tc>
                    <a:tc>
                      <a:txBody>
                        <a:bodyPr/>
                        <a:lstStyle/>
                        <a:p>
                          <a:endParaRPr lang="zh-CN"/>
                        </a:p>
                      </a:txBody>
                      <a:tcPr>
                        <a:blipFill rotWithShape="0">
                          <a:blip r:embed="rId2"/>
                          <a:stretch>
                            <a:fillRect l="-363846" t="-159633" r="-83462" b="-270642"/>
                          </a:stretch>
                        </a:blipFill>
                      </a:tcPr>
                    </a:tc>
                    <a:tc>
                      <a:txBody>
                        <a:bodyPr/>
                        <a:lstStyle/>
                        <a:p>
                          <a:endParaRPr lang="zh-CN"/>
                        </a:p>
                      </a:txBody>
                      <a:tcPr>
                        <a:blipFill rotWithShape="0">
                          <a:blip r:embed="rId2"/>
                          <a:stretch>
                            <a:fillRect l="-568868" t="-159633" r="-2358" b="-270642"/>
                          </a:stretch>
                        </a:blipFill>
                      </a:tcPr>
                    </a:tc>
                  </a:tr>
                  <a:tr h="370840">
                    <a:tc>
                      <a:txBody>
                        <a:bodyPr/>
                        <a:lstStyle/>
                        <a:p>
                          <a:r>
                            <a:rPr lang="is-IS" altLang="zh-CN" dirty="0" smtClean="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r>
                  <a:tr h="658622">
                    <a:tc>
                      <a:txBody>
                        <a:bodyPr/>
                        <a:lstStyle/>
                        <a:p>
                          <a:r>
                            <a:rPr lang="en-US" altLang="zh-CN" dirty="0" smtClean="0"/>
                            <a:t>N</a:t>
                          </a:r>
                          <a:endParaRPr lang="zh-CN" altLang="en-US" dirty="0"/>
                        </a:p>
                      </a:txBody>
                      <a:tcPr/>
                    </a:tc>
                    <a:tc>
                      <a:txBody>
                        <a:bodyPr/>
                        <a:lstStyle/>
                        <a:p>
                          <a:endParaRPr lang="zh-CN"/>
                        </a:p>
                      </a:txBody>
                      <a:tcPr>
                        <a:blipFill rotWithShape="0">
                          <a:blip r:embed="rId2"/>
                          <a:stretch>
                            <a:fillRect l="-100424" t="-314679" r="-402542" b="-115596"/>
                          </a:stretch>
                        </a:blipFill>
                      </a:tcPr>
                    </a:tc>
                    <a:tc>
                      <a:txBody>
                        <a:bodyPr/>
                        <a:lstStyle/>
                        <a:p>
                          <a:endParaRPr lang="zh-CN"/>
                        </a:p>
                      </a:txBody>
                      <a:tcPr>
                        <a:blipFill rotWithShape="0">
                          <a:blip r:embed="rId2"/>
                          <a:stretch>
                            <a:fillRect l="-199578" t="-314679" r="-300844" b="-115596"/>
                          </a:stretch>
                        </a:blipFill>
                      </a:tcPr>
                    </a:tc>
                    <a:tc>
                      <a:txBody>
                        <a:bodyPr/>
                        <a:lstStyle/>
                        <a:p>
                          <a:endParaRPr lang="zh-CN"/>
                        </a:p>
                      </a:txBody>
                      <a:tcPr>
                        <a:blipFill rotWithShape="0">
                          <a:blip r:embed="rId2"/>
                          <a:stretch>
                            <a:fillRect l="-300847" t="-314679" r="-202119" b="-115596"/>
                          </a:stretch>
                        </a:blipFill>
                      </a:tcPr>
                    </a:tc>
                    <a:tc>
                      <a:txBody>
                        <a:bodyPr/>
                        <a:lstStyle/>
                        <a:p>
                          <a:endParaRPr lang="zh-CN"/>
                        </a:p>
                      </a:txBody>
                      <a:tcPr>
                        <a:blipFill rotWithShape="0">
                          <a:blip r:embed="rId2"/>
                          <a:stretch>
                            <a:fillRect l="-363846" t="-314679" r="-83462" b="-115596"/>
                          </a:stretch>
                        </a:blipFill>
                      </a:tcPr>
                    </a:tc>
                    <a:tc>
                      <a:txBody>
                        <a:bodyPr/>
                        <a:lstStyle/>
                        <a:p>
                          <a:endParaRPr lang="zh-CN"/>
                        </a:p>
                      </a:txBody>
                      <a:tcPr>
                        <a:blipFill rotWithShape="0">
                          <a:blip r:embed="rId2"/>
                          <a:stretch>
                            <a:fillRect l="-568868" t="-314679" r="-2358" b="-115596"/>
                          </a:stretch>
                        </a:blipFill>
                      </a:tcPr>
                    </a:tc>
                  </a:tr>
                  <a:tr h="755777">
                    <a:tc>
                      <a:txBody>
                        <a:bodyPr/>
                        <a:lstStyle/>
                        <a:p>
                          <a:r>
                            <a:rPr lang="en-US" altLang="zh-CN" dirty="0" smtClean="0"/>
                            <a:t>Total</a:t>
                          </a:r>
                          <a:endParaRPr lang="zh-CN" altLang="en-US" dirty="0"/>
                        </a:p>
                      </a:txBody>
                      <a:tcPr/>
                    </a:tc>
                    <a:tc>
                      <a:txBody>
                        <a:bodyPr/>
                        <a:lstStyle/>
                        <a:p>
                          <a:endParaRPr lang="zh-CN"/>
                        </a:p>
                      </a:txBody>
                      <a:tcPr>
                        <a:blipFill rotWithShape="0">
                          <a:blip r:embed="rId2"/>
                          <a:stretch>
                            <a:fillRect l="-100424" t="-364516" r="-402542" b="-1613"/>
                          </a:stretch>
                        </a:blipFill>
                      </a:tcPr>
                    </a:tc>
                    <a:tc>
                      <a:txBody>
                        <a:bodyPr/>
                        <a:lstStyle/>
                        <a:p>
                          <a:endParaRPr lang="zh-CN"/>
                        </a:p>
                      </a:txBody>
                      <a:tcPr>
                        <a:blipFill rotWithShape="0">
                          <a:blip r:embed="rId2"/>
                          <a:stretch>
                            <a:fillRect l="-199578" t="-364516" r="-300844" b="-1613"/>
                          </a:stretch>
                        </a:blip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mc:Fallback>
      </mc:AlternateContent>
    </p:spTree>
    <p:extLst>
      <p:ext uri="{BB962C8B-B14F-4D97-AF65-F5344CB8AC3E}">
        <p14:creationId xmlns:p14="http://schemas.microsoft.com/office/powerpoint/2010/main" val="1210359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59507" y="884279"/>
                <a:ext cx="11471419" cy="5973721"/>
              </a:xfrm>
            </p:spPr>
            <p:txBody>
              <a:bodyPr>
                <a:normAutofit/>
              </a:bodyPr>
              <a:lstStyle/>
              <a:p>
                <a:r>
                  <a:rPr kumimoji="1" lang="en-US" altLang="zh-CN" sz="3300" dirty="0" smtClean="0"/>
                  <a:t>WOE</a:t>
                </a:r>
                <a:r>
                  <a:rPr kumimoji="1" lang="zh-CN" altLang="en-US" sz="3300" dirty="0" smtClean="0"/>
                  <a:t>编码</a:t>
                </a:r>
              </a:p>
              <a:p>
                <a:pPr marL="0" indent="0">
                  <a:buNone/>
                </a:pPr>
                <a:r>
                  <a:rPr kumimoji="1" lang="en-US" altLang="zh-CN" sz="2000" b="1" dirty="0" smtClean="0"/>
                  <a:t>WOE</a:t>
                </a:r>
                <a:r>
                  <a:rPr kumimoji="1" lang="zh-CN" altLang="en-US" sz="2000" b="1" dirty="0" smtClean="0"/>
                  <a:t>编码的含义</a:t>
                </a:r>
              </a:p>
              <a:p>
                <a:pPr marL="0" indent="0">
                  <a:buNone/>
                </a:pPr>
                <a:r>
                  <a:rPr kumimoji="1" lang="zh-CN" altLang="en-US" sz="2000" dirty="0"/>
                  <a:t>注意到</a:t>
                </a:r>
                <a:r>
                  <a:rPr kumimoji="1" lang="en-US" altLang="zh-CN" sz="2000" dirty="0"/>
                  <a:t>WOE</a:t>
                </a:r>
                <a:r>
                  <a:rPr kumimoji="1" lang="zh-CN" altLang="en-US" sz="2000" dirty="0"/>
                  <a:t>公式</a:t>
                </a:r>
                <a:endParaRPr kumimoji="1" lang="zh-CN" altLang="en-US" sz="2000" dirty="0" smtClean="0"/>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sz="2000" dirty="0">
                          <a:latin typeface="Cambria Math" charset="0"/>
                        </a:rPr>
                        <m:t>W</m:t>
                      </m:r>
                      <m:r>
                        <a:rPr kumimoji="1" lang="en-US" altLang="zh-CN" sz="2000" dirty="0">
                          <a:latin typeface="Cambria Math" charset="0"/>
                        </a:rPr>
                        <m:t>𝑂</m:t>
                      </m:r>
                      <m:sSub>
                        <m:sSubPr>
                          <m:ctrlPr>
                            <a:rPr kumimoji="1" lang="en-US" altLang="zh-CN" sz="2000" i="1" dirty="0">
                              <a:latin typeface="Cambria Math" charset="0"/>
                            </a:rPr>
                          </m:ctrlPr>
                        </m:sSubPr>
                        <m:e>
                          <m:r>
                            <a:rPr kumimoji="1" lang="en-US" altLang="zh-CN" sz="2000" dirty="0">
                              <a:latin typeface="Cambria Math" charset="0"/>
                            </a:rPr>
                            <m:t>𝐸</m:t>
                          </m:r>
                        </m:e>
                        <m:sub>
                          <m:r>
                            <a:rPr kumimoji="1" lang="en-US" altLang="zh-CN" sz="2000" dirty="0">
                              <a:latin typeface="Cambria Math" charset="0"/>
                            </a:rPr>
                            <m:t>𝑖</m:t>
                          </m:r>
                        </m:sub>
                      </m:sSub>
                      <m:r>
                        <a:rPr kumimoji="1" lang="en-US" altLang="zh-CN" sz="2000" dirty="0">
                          <a:latin typeface="Cambria Math" charset="0"/>
                        </a:rPr>
                        <m:t>=</m:t>
                      </m:r>
                      <m:func>
                        <m:funcPr>
                          <m:ctrlPr>
                            <a:rPr kumimoji="1" lang="en-US" altLang="zh-CN" sz="2000" i="1">
                              <a:latin typeface="Cambria Math" charset="0"/>
                            </a:rPr>
                          </m:ctrlPr>
                        </m:funcPr>
                        <m:fName>
                          <m:r>
                            <m:rPr>
                              <m:sty m:val="p"/>
                            </m:rPr>
                            <a:rPr kumimoji="1" lang="en-US" altLang="zh-CN" sz="2000">
                              <a:latin typeface="Cambria Math" charset="0"/>
                            </a:rPr>
                            <m:t>ln</m:t>
                          </m:r>
                        </m:fName>
                        <m:e>
                          <m:d>
                            <m:dPr>
                              <m:ctrlPr>
                                <a:rPr kumimoji="1" lang="en-US" altLang="zh-CN" sz="2000" i="1">
                                  <a:latin typeface="Cambria Math" charset="0"/>
                                </a:rPr>
                              </m:ctrlPr>
                            </m:dPr>
                            <m:e>
                              <m:f>
                                <m:fPr>
                                  <m:ctrlPr>
                                    <a:rPr kumimoji="1" lang="bg-BG" altLang="zh-CN" sz="2000" i="1">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r>
                                    <a:rPr kumimoji="1" lang="en-US" altLang="zh-CN" sz="2000">
                                      <a:latin typeface="Cambria Math" charset="0"/>
                                    </a:rPr>
                                    <m:t>/</m:t>
                                  </m:r>
                                  <m:r>
                                    <a:rPr kumimoji="1" lang="en-US" altLang="zh-CN" sz="2000">
                                      <a:latin typeface="Cambria Math" charset="0"/>
                                    </a:rPr>
                                    <m:t>𝐺</m:t>
                                  </m:r>
                                </m:num>
                                <m:den>
                                  <m:sSub>
                                    <m:sSubPr>
                                      <m:ctrlPr>
                                        <a:rPr kumimoji="1" lang="en-US" altLang="zh-CN" sz="2000" i="1" dirty="0">
                                          <a:latin typeface="Cambria Math" charset="0"/>
                                        </a:rPr>
                                      </m:ctrlPr>
                                    </m:sSubPr>
                                    <m:e>
                                      <m:r>
                                        <a:rPr kumimoji="1" lang="en-US" altLang="zh-CN" sz="2000" dirty="0">
                                          <a:latin typeface="Cambria Math" charset="0"/>
                                        </a:rPr>
                                        <m:t>𝐵</m:t>
                                      </m:r>
                                    </m:e>
                                    <m:sub>
                                      <m:r>
                                        <a:rPr kumimoji="1" lang="en-US" altLang="zh-CN" sz="2000" dirty="0">
                                          <a:latin typeface="Cambria Math" charset="0"/>
                                        </a:rPr>
                                        <m:t>𝑖</m:t>
                                      </m:r>
                                    </m:sub>
                                  </m:sSub>
                                  <m:r>
                                    <a:rPr kumimoji="1" lang="en-US" altLang="zh-CN" sz="2000" dirty="0">
                                      <a:latin typeface="Cambria Math" charset="0"/>
                                    </a:rPr>
                                    <m:t>/</m:t>
                                  </m:r>
                                  <m:r>
                                    <a:rPr kumimoji="1" lang="en-US" altLang="zh-CN" sz="2000" dirty="0">
                                      <a:latin typeface="Cambria Math" charset="0"/>
                                    </a:rPr>
                                    <m:t>𝐵</m:t>
                                  </m:r>
                                </m:den>
                              </m:f>
                            </m:e>
                          </m:d>
                        </m:e>
                      </m:func>
                      <m:r>
                        <a:rPr kumimoji="1" lang="en-US" altLang="zh-CN" sz="2000">
                          <a:latin typeface="Cambria Math" charset="0"/>
                        </a:rPr>
                        <m:t>=</m:t>
                      </m:r>
                      <m:func>
                        <m:funcPr>
                          <m:ctrlPr>
                            <a:rPr kumimoji="1" lang="en-US" altLang="zh-CN" sz="2000" i="1">
                              <a:latin typeface="Cambria Math" charset="0"/>
                            </a:rPr>
                          </m:ctrlPr>
                        </m:funcPr>
                        <m:fName>
                          <m:r>
                            <m:rPr>
                              <m:sty m:val="p"/>
                            </m:rPr>
                            <a:rPr kumimoji="1" lang="en-US" altLang="zh-CN" sz="2000">
                              <a:latin typeface="Cambria Math" charset="0"/>
                            </a:rPr>
                            <m:t>ln</m:t>
                          </m:r>
                        </m:fName>
                        <m:e>
                          <m:d>
                            <m:dPr>
                              <m:ctrlPr>
                                <a:rPr kumimoji="1" lang="en-US" altLang="zh-CN" sz="2000" i="1">
                                  <a:latin typeface="Cambria Math" charset="0"/>
                                </a:rPr>
                              </m:ctrlPr>
                            </m:dPr>
                            <m:e>
                              <m:f>
                                <m:fPr>
                                  <m:ctrlPr>
                                    <a:rPr kumimoji="1" lang="bg-BG" altLang="zh-CN" sz="2000" i="1">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r>
                                    <a:rPr kumimoji="1" lang="en-US" altLang="zh-CN" sz="2000">
                                      <a:latin typeface="Cambria Math" charset="0"/>
                                    </a:rPr>
                                    <m:t>/</m:t>
                                  </m:r>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a:latin typeface="Cambria Math" charset="0"/>
                                        </a:rPr>
                                        <m:t>𝑖</m:t>
                                      </m:r>
                                    </m:sub>
                                  </m:sSub>
                                </m:num>
                                <m:den>
                                  <m:r>
                                    <a:rPr kumimoji="1" lang="en-US" altLang="zh-CN" sz="2000">
                                      <a:latin typeface="Cambria Math" charset="0"/>
                                    </a:rPr>
                                    <m:t>𝐺</m:t>
                                  </m:r>
                                  <m:r>
                                    <a:rPr kumimoji="1" lang="en-US" altLang="zh-CN" sz="2000" dirty="0">
                                      <a:latin typeface="Cambria Math" charset="0"/>
                                    </a:rPr>
                                    <m:t>/</m:t>
                                  </m:r>
                                  <m:r>
                                    <a:rPr kumimoji="1" lang="en-US" altLang="zh-CN" sz="2000" dirty="0">
                                      <a:latin typeface="Cambria Math" charset="0"/>
                                    </a:rPr>
                                    <m:t>𝐵</m:t>
                                  </m:r>
                                </m:den>
                              </m:f>
                            </m:e>
                          </m:d>
                          <m:r>
                            <a:rPr kumimoji="1" lang="en-US" altLang="zh-CN" sz="2000" dirty="0">
                              <a:latin typeface="Cambria Math" charset="0"/>
                            </a:rPr>
                            <m:t>=</m:t>
                          </m:r>
                          <m:func>
                            <m:funcPr>
                              <m:ctrlPr>
                                <a:rPr kumimoji="1" lang="en-US" altLang="zh-CN" sz="2000" i="1" dirty="0">
                                  <a:latin typeface="Cambria Math" charset="0"/>
                                </a:rPr>
                              </m:ctrlPr>
                            </m:funcPr>
                            <m:fName>
                              <m:r>
                                <m:rPr>
                                  <m:sty m:val="p"/>
                                </m:rPr>
                                <a:rPr kumimoji="1" lang="en-US" altLang="zh-CN" sz="2000" dirty="0">
                                  <a:latin typeface="Cambria Math" charset="0"/>
                                </a:rPr>
                                <m:t>ln</m:t>
                              </m:r>
                            </m:fName>
                            <m:e>
                              <m:d>
                                <m:dPr>
                                  <m:ctrlPr>
                                    <a:rPr kumimoji="1" lang="en-US" altLang="zh-CN" sz="2000" i="1" dirty="0">
                                      <a:latin typeface="Cambria Math" charset="0"/>
                                    </a:rPr>
                                  </m:ctrlPr>
                                </m:dPr>
                                <m:e>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a:latin typeface="Cambria Math" charset="0"/>
                                            </a:rPr>
                                            <m:t>𝑖</m:t>
                                          </m:r>
                                        </m:sub>
                                      </m:sSub>
                                    </m:den>
                                  </m:f>
                                </m:e>
                              </m:d>
                            </m:e>
                          </m:func>
                          <m:r>
                            <a:rPr kumimoji="1" lang="en-US" altLang="zh-CN" sz="2000" dirty="0">
                              <a:latin typeface="Cambria Math" charset="0"/>
                            </a:rPr>
                            <m:t>−</m:t>
                          </m:r>
                          <m:func>
                            <m:funcPr>
                              <m:ctrlPr>
                                <a:rPr kumimoji="1" lang="en-US" altLang="zh-CN" sz="2000" i="1" dirty="0">
                                  <a:latin typeface="Cambria Math" charset="0"/>
                                </a:rPr>
                              </m:ctrlPr>
                            </m:funcPr>
                            <m:fName>
                              <m:r>
                                <m:rPr>
                                  <m:sty m:val="p"/>
                                </m:rPr>
                                <a:rPr kumimoji="1" lang="en-US" altLang="zh-CN" sz="2000" dirty="0">
                                  <a:latin typeface="Cambria Math" charset="0"/>
                                </a:rPr>
                                <m:t>ln</m:t>
                              </m:r>
                            </m:fName>
                            <m:e>
                              <m:d>
                                <m:dPr>
                                  <m:ctrlPr>
                                    <a:rPr kumimoji="1" lang="en-US" altLang="zh-CN" sz="2000" i="1" dirty="0">
                                      <a:latin typeface="Cambria Math" charset="0"/>
                                    </a:rPr>
                                  </m:ctrlPr>
                                </m:dPr>
                                <m:e>
                                  <m:f>
                                    <m:fPr>
                                      <m:ctrlPr>
                                        <a:rPr kumimoji="1" lang="en-US" altLang="zh-CN" sz="2000" i="1" dirty="0">
                                          <a:latin typeface="Cambria Math" charset="0"/>
                                        </a:rPr>
                                      </m:ctrlPr>
                                    </m:fPr>
                                    <m:num>
                                      <m:r>
                                        <a:rPr kumimoji="1" lang="en-US" altLang="zh-CN" sz="2000">
                                          <a:latin typeface="Cambria Math" charset="0"/>
                                        </a:rPr>
                                        <m:t>𝐺</m:t>
                                      </m:r>
                                    </m:num>
                                    <m:den>
                                      <m:r>
                                        <a:rPr kumimoji="1" lang="en-US" altLang="zh-CN" sz="2000" dirty="0">
                                          <a:latin typeface="Cambria Math" charset="0"/>
                                        </a:rPr>
                                        <m:t>𝐵</m:t>
                                      </m:r>
                                    </m:den>
                                  </m:f>
                                </m:e>
                              </m:d>
                            </m:e>
                          </m:func>
                        </m:e>
                      </m:func>
                    </m:oMath>
                  </m:oMathPara>
                </a14:m>
                <a:endParaRPr kumimoji="1" lang="en-US" altLang="zh-CN" sz="2000" dirty="0" smtClean="0"/>
              </a:p>
              <a:p>
                <a:pPr marL="0" indent="0">
                  <a:buNone/>
                </a:pPr>
                <a:r>
                  <a:rPr kumimoji="1" lang="zh-CN" altLang="en-US" sz="2000" dirty="0" smtClean="0"/>
                  <a:t>我们有：</a:t>
                </a:r>
              </a:p>
              <a:p>
                <a:pPr marL="457200" indent="-457200">
                  <a:buFont typeface="+mj-ea"/>
                  <a:buAutoNum type="circleNumDbPlain"/>
                </a:pPr>
                <a:r>
                  <a:rPr kumimoji="1" lang="en-US" altLang="zh-CN" sz="2000" dirty="0" smtClean="0">
                    <a:latin typeface="Cambria Math" charset="0"/>
                  </a:rPr>
                  <a:t>WOE</a:t>
                </a:r>
                <a:r>
                  <a:rPr kumimoji="1" lang="zh-CN" altLang="en-US" sz="2000" dirty="0" smtClean="0">
                    <a:latin typeface="Cambria Math" charset="0"/>
                  </a:rPr>
                  <a:t>的符号性质：</a:t>
                </a:r>
                <a:endParaRPr kumimoji="1" lang="zh-CN" altLang="en-US" sz="2000" dirty="0" smtClean="0">
                  <a:latin typeface="Cambria Math" charset="0"/>
                </a:endParaRP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sz="2000" dirty="0">
                          <a:latin typeface="Cambria Math" charset="0"/>
                        </a:rPr>
                        <m:t>W</m:t>
                      </m:r>
                      <m:r>
                        <a:rPr kumimoji="1" lang="en-US" altLang="zh-CN" sz="2000" dirty="0">
                          <a:latin typeface="Cambria Math" charset="0"/>
                        </a:rPr>
                        <m:t>𝑂</m:t>
                      </m:r>
                      <m:sSub>
                        <m:sSubPr>
                          <m:ctrlPr>
                            <a:rPr kumimoji="1" lang="en-US" altLang="zh-CN" sz="2000" i="1" dirty="0">
                              <a:latin typeface="Cambria Math" charset="0"/>
                            </a:rPr>
                          </m:ctrlPr>
                        </m:sSubPr>
                        <m:e>
                          <m:r>
                            <a:rPr kumimoji="1" lang="en-US" altLang="zh-CN" sz="2000" dirty="0">
                              <a:latin typeface="Cambria Math" charset="0"/>
                            </a:rPr>
                            <m:t>𝐸</m:t>
                          </m:r>
                        </m:e>
                        <m:sub>
                          <m:r>
                            <a:rPr kumimoji="1" lang="en-US" altLang="zh-CN" sz="2000" dirty="0">
                              <a:latin typeface="Cambria Math" charset="0"/>
                            </a:rPr>
                            <m:t>𝑖</m:t>
                          </m:r>
                        </m:sub>
                      </m:sSub>
                      <m:r>
                        <a:rPr kumimoji="1" lang="en-US" altLang="zh-CN" sz="2000" b="0" i="1" dirty="0" smtClean="0">
                          <a:latin typeface="Cambria Math" charset="0"/>
                        </a:rPr>
                        <m:t>&gt;0</m:t>
                      </m:r>
                      <m:r>
                        <a:rPr kumimoji="1" lang="en-US" altLang="zh-CN" sz="2000" i="1" dirty="0">
                          <a:latin typeface="Cambria Math" charset="0"/>
                          <a:ea typeface="Cambria Math" charset="0"/>
                          <a:cs typeface="Cambria Math" charset="0"/>
                        </a:rPr>
                        <m:t>⟺</m:t>
                      </m:r>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a:latin typeface="Cambria Math" charset="0"/>
                                </a:rPr>
                                <m:t>𝑖</m:t>
                              </m:r>
                            </m:sub>
                          </m:sSub>
                        </m:den>
                      </m:f>
                      <m:r>
                        <a:rPr kumimoji="1" lang="en-US" altLang="zh-CN" sz="2000" b="0" i="0" dirty="0" smtClean="0">
                          <a:latin typeface="Cambria Math" charset="0"/>
                        </a:rPr>
                        <m:t>&gt;</m:t>
                      </m:r>
                      <m:f>
                        <m:fPr>
                          <m:ctrlPr>
                            <a:rPr kumimoji="1" lang="en-US" altLang="zh-CN" sz="2000" i="1" dirty="0">
                              <a:latin typeface="Cambria Math" charset="0"/>
                            </a:rPr>
                          </m:ctrlPr>
                        </m:fPr>
                        <m:num>
                          <m:r>
                            <a:rPr kumimoji="1" lang="en-US" altLang="zh-CN" sz="2000">
                              <a:latin typeface="Cambria Math" charset="0"/>
                            </a:rPr>
                            <m:t>𝐺</m:t>
                          </m:r>
                        </m:num>
                        <m:den>
                          <m:r>
                            <a:rPr kumimoji="1" lang="en-US" altLang="zh-CN" sz="2000" dirty="0">
                              <a:latin typeface="Cambria Math" charset="0"/>
                            </a:rPr>
                            <m:t>𝐵</m:t>
                          </m:r>
                        </m:den>
                      </m:f>
                      <m:r>
                        <a:rPr kumimoji="1" lang="en-US" altLang="zh-CN" sz="2000" i="1" dirty="0">
                          <a:latin typeface="Cambria Math" charset="0"/>
                          <a:ea typeface="Cambria Math" charset="0"/>
                          <a:cs typeface="Cambria Math" charset="0"/>
                        </a:rPr>
                        <m:t>⟺</m:t>
                      </m:r>
                      <m:f>
                        <m:fPr>
                          <m:ctrlPr>
                            <a:rPr kumimoji="1" lang="bg-BG" altLang="zh-CN" sz="2000" b="0" i="1" dirty="0" smtClean="0">
                              <a:latin typeface="Cambria Math" charset="0"/>
                              <a:ea typeface="Cambria Math" charset="0"/>
                              <a:cs typeface="Cambria Math" charset="0"/>
                            </a:rPr>
                          </m:ctrlPr>
                        </m:fPr>
                        <m:num>
                          <m:sSub>
                            <m:sSubPr>
                              <m:ctrlPr>
                                <a:rPr kumimoji="1" lang="en-US" altLang="zh-CN" sz="2000" b="0" i="1" dirty="0" smtClean="0">
                                  <a:latin typeface="Cambria Math" charset="0"/>
                                  <a:ea typeface="Cambria Math" charset="0"/>
                                  <a:cs typeface="Cambria Math" charset="0"/>
                                </a:rPr>
                              </m:ctrlPr>
                            </m:sSubPr>
                            <m:e>
                              <m:r>
                                <a:rPr kumimoji="1" lang="en-US" altLang="zh-CN" sz="2000" b="0" i="1" dirty="0" smtClean="0">
                                  <a:latin typeface="Cambria Math" charset="0"/>
                                  <a:ea typeface="Cambria Math" charset="0"/>
                                  <a:cs typeface="Cambria Math" charset="0"/>
                                </a:rPr>
                                <m:t>𝐺</m:t>
                              </m:r>
                            </m:e>
                            <m:sub>
                              <m:r>
                                <a:rPr kumimoji="1" lang="en-US" altLang="zh-CN" sz="2000" b="0" i="1" dirty="0" smtClean="0">
                                  <a:latin typeface="Cambria Math" charset="0"/>
                                  <a:ea typeface="Cambria Math" charset="0"/>
                                  <a:cs typeface="Cambria Math" charset="0"/>
                                </a:rPr>
                                <m:t>𝑖</m:t>
                              </m:r>
                            </m:sub>
                          </m:sSub>
                          <m:r>
                            <a:rPr kumimoji="1" lang="en-US" altLang="zh-CN" sz="2000" b="0" i="1" dirty="0" smtClean="0">
                              <a:latin typeface="Cambria Math" charset="0"/>
                              <a:ea typeface="Cambria Math" charset="0"/>
                              <a:cs typeface="Cambria Math" charset="0"/>
                            </a:rPr>
                            <m:t>+</m:t>
                          </m:r>
                          <m:sSub>
                            <m:sSubPr>
                              <m:ctrlPr>
                                <a:rPr kumimoji="1" lang="en-US" altLang="zh-CN" sz="2000" b="0" i="1" dirty="0" smtClean="0">
                                  <a:latin typeface="Cambria Math" charset="0"/>
                                  <a:ea typeface="Cambria Math" charset="0"/>
                                  <a:cs typeface="Cambria Math" charset="0"/>
                                </a:rPr>
                              </m:ctrlPr>
                            </m:sSubPr>
                            <m:e>
                              <m:r>
                                <a:rPr kumimoji="1" lang="en-US" altLang="zh-CN" sz="2000" b="0" i="1" dirty="0" smtClean="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𝑖</m:t>
                              </m:r>
                            </m:sub>
                          </m:sSub>
                        </m:num>
                        <m:den>
                          <m:sSub>
                            <m:sSubPr>
                              <m:ctrlPr>
                                <a:rPr kumimoji="1" lang="en-US" altLang="zh-CN" sz="2000" b="0" i="1" dirty="0" smtClean="0">
                                  <a:latin typeface="Cambria Math" charset="0"/>
                                  <a:ea typeface="Cambria Math" charset="0"/>
                                  <a:cs typeface="Cambria Math" charset="0"/>
                                </a:rPr>
                              </m:ctrlPr>
                            </m:sSubPr>
                            <m:e>
                              <m:r>
                                <a:rPr kumimoji="1" lang="en-US" altLang="zh-CN" sz="2000" b="0" i="1" dirty="0" smtClean="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𝑖</m:t>
                              </m:r>
                            </m:sub>
                          </m:sSub>
                        </m:den>
                      </m:f>
                      <m:r>
                        <a:rPr kumimoji="1" lang="en-US" altLang="zh-CN" sz="2000" i="1" dirty="0">
                          <a:latin typeface="Cambria Math" charset="0"/>
                          <a:ea typeface="Cambria Math" charset="0"/>
                          <a:cs typeface="Cambria Math" charset="0"/>
                        </a:rPr>
                        <m:t>⟺</m:t>
                      </m:r>
                      <m:f>
                        <m:fPr>
                          <m:ctrlPr>
                            <a:rPr kumimoji="1" lang="en-US" altLang="zh-CN" sz="2000" i="1" dirty="0">
                              <a:latin typeface="Cambria Math" charset="0"/>
                            </a:rPr>
                          </m:ctrlPr>
                        </m:fPr>
                        <m:num>
                          <m:r>
                            <a:rPr kumimoji="1" lang="en-US" altLang="zh-CN" sz="2000" b="0" i="1" dirty="0" smtClean="0">
                              <a:latin typeface="Cambria Math" charset="0"/>
                            </a:rPr>
                            <m:t>𝐵</m:t>
                          </m:r>
                          <m:r>
                            <a:rPr kumimoji="1" lang="en-US" altLang="zh-CN" sz="2000" b="0" i="1" dirty="0" smtClean="0">
                              <a:latin typeface="Cambria Math" charset="0"/>
                            </a:rPr>
                            <m:t>+</m:t>
                          </m:r>
                          <m:r>
                            <a:rPr kumimoji="1" lang="en-US" altLang="zh-CN" sz="2000">
                              <a:latin typeface="Cambria Math" charset="0"/>
                            </a:rPr>
                            <m:t>𝐺</m:t>
                          </m:r>
                        </m:num>
                        <m:den>
                          <m:r>
                            <a:rPr kumimoji="1" lang="en-US" altLang="zh-CN" sz="2000" dirty="0">
                              <a:latin typeface="Cambria Math" charset="0"/>
                            </a:rPr>
                            <m:t>𝐵</m:t>
                          </m:r>
                        </m:den>
                      </m:f>
                      <m:r>
                        <a:rPr kumimoji="1" lang="en-US" altLang="zh-CN" sz="2000" i="1" dirty="0">
                          <a:latin typeface="Cambria Math" charset="0"/>
                          <a:ea typeface="Cambria Math" charset="0"/>
                          <a:cs typeface="Cambria Math" charset="0"/>
                        </a:rPr>
                        <m:t>⟺</m:t>
                      </m:r>
                      <m:f>
                        <m:fPr>
                          <m:ctrlPr>
                            <a:rPr kumimoji="1" lang="bg-BG" altLang="zh-CN" sz="2000" i="1" dirty="0" smtClean="0">
                              <a:latin typeface="Cambria Math" charset="0"/>
                              <a:ea typeface="Cambria Math" charset="0"/>
                              <a:cs typeface="Cambria Math" charset="0"/>
                            </a:rPr>
                          </m:ctrlPr>
                        </m:fPr>
                        <m:num>
                          <m:sSub>
                            <m:sSubPr>
                              <m:ctrlPr>
                                <a:rPr kumimoji="1" lang="en-US" altLang="zh-CN" sz="2000" b="0" i="1" dirty="0" smtClean="0">
                                  <a:latin typeface="Cambria Math" charset="0"/>
                                  <a:ea typeface="Cambria Math" charset="0"/>
                                  <a:cs typeface="Cambria Math" charset="0"/>
                                </a:rPr>
                              </m:ctrlPr>
                            </m:sSubPr>
                            <m:e>
                              <m:r>
                                <a:rPr kumimoji="1" lang="en-US" altLang="zh-CN" sz="2000" b="0" i="1" dirty="0" smtClean="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𝑖</m:t>
                              </m:r>
                            </m:sub>
                          </m:sSub>
                        </m:num>
                        <m:den>
                          <m:sSub>
                            <m:sSubPr>
                              <m:ctrlPr>
                                <a:rPr kumimoji="1" lang="en-US" altLang="zh-CN" sz="2000" b="0" i="1" dirty="0" smtClean="0">
                                  <a:latin typeface="Cambria Math" charset="0"/>
                                  <a:ea typeface="Cambria Math" charset="0"/>
                                  <a:cs typeface="Cambria Math" charset="0"/>
                                </a:rPr>
                              </m:ctrlPr>
                            </m:sSubPr>
                            <m:e>
                              <m:r>
                                <a:rPr kumimoji="1" lang="en-US" altLang="zh-CN" sz="2000" b="0" i="1" dirty="0" smtClean="0">
                                  <a:latin typeface="Cambria Math" charset="0"/>
                                  <a:ea typeface="Cambria Math" charset="0"/>
                                  <a:cs typeface="Cambria Math" charset="0"/>
                                </a:rPr>
                                <m:t>𝑁</m:t>
                              </m:r>
                            </m:e>
                            <m:sub>
                              <m:r>
                                <a:rPr kumimoji="1" lang="en-US" altLang="zh-CN" sz="2000" b="0" i="1" dirty="0" smtClean="0">
                                  <a:latin typeface="Cambria Math" charset="0"/>
                                  <a:ea typeface="Cambria Math" charset="0"/>
                                  <a:cs typeface="Cambria Math" charset="0"/>
                                </a:rPr>
                                <m:t>𝑖</m:t>
                              </m:r>
                            </m:sub>
                          </m:sSub>
                        </m:den>
                      </m:f>
                      <m:r>
                        <a:rPr kumimoji="1" lang="en-US" altLang="zh-CN" sz="2000" b="0" i="1" dirty="0" smtClean="0">
                          <a:latin typeface="Cambria Math" charset="0"/>
                          <a:ea typeface="Cambria Math" charset="0"/>
                          <a:cs typeface="Cambria Math" charset="0"/>
                        </a:rPr>
                        <m:t>&lt;</m:t>
                      </m:r>
                      <m:f>
                        <m:fPr>
                          <m:ctrlPr>
                            <a:rPr kumimoji="1" lang="bg-BG" altLang="zh-CN" sz="2000" b="0" i="1" dirty="0" smtClean="0">
                              <a:latin typeface="Cambria Math" charset="0"/>
                              <a:ea typeface="Cambria Math" charset="0"/>
                              <a:cs typeface="Cambria Math" charset="0"/>
                            </a:rPr>
                          </m:ctrlPr>
                        </m:fPr>
                        <m:num>
                          <m:r>
                            <a:rPr kumimoji="1" lang="en-US" altLang="zh-CN" sz="2000" b="0" i="1" dirty="0" smtClean="0">
                              <a:latin typeface="Cambria Math" charset="0"/>
                              <a:ea typeface="Cambria Math" charset="0"/>
                              <a:cs typeface="Cambria Math" charset="0"/>
                            </a:rPr>
                            <m:t>𝐵</m:t>
                          </m:r>
                        </m:num>
                        <m:den>
                          <m:r>
                            <a:rPr kumimoji="1" lang="en-US" altLang="zh-CN" sz="2000" b="0" i="1" dirty="0" smtClean="0">
                              <a:latin typeface="Cambria Math" charset="0"/>
                              <a:ea typeface="Cambria Math" charset="0"/>
                              <a:cs typeface="Cambria Math" charset="0"/>
                            </a:rPr>
                            <m:t>𝑁</m:t>
                          </m:r>
                        </m:den>
                      </m:f>
                    </m:oMath>
                  </m:oMathPara>
                </a14:m>
                <a:endParaRPr kumimoji="1" lang="en-US" altLang="zh-CN" sz="2000" dirty="0" smtClean="0"/>
              </a:p>
              <a:p>
                <a:pPr marL="0" indent="0">
                  <a:buNone/>
                </a:pPr>
                <a:r>
                  <a:rPr kumimoji="1" lang="zh-CN" altLang="en-US" sz="2000" dirty="0" smtClean="0"/>
                  <a:t>即如果某箱的</a:t>
                </a:r>
                <a:r>
                  <a:rPr kumimoji="1" lang="en-US" altLang="zh-CN" sz="2000" dirty="0" smtClean="0"/>
                  <a:t>WOE</a:t>
                </a:r>
                <a:r>
                  <a:rPr kumimoji="1" lang="zh-CN" altLang="en-US" sz="2000" dirty="0" smtClean="0"/>
                  <a:t>是正的，表明该箱的坏样本率低于整个样本的平均</a:t>
                </a:r>
                <a:r>
                  <a:rPr kumimoji="1" lang="zh-CN" altLang="en-US" sz="2000" dirty="0"/>
                  <a:t>坏样</a:t>
                </a:r>
                <a:r>
                  <a:rPr kumimoji="1" lang="zh-CN" altLang="en-US" sz="2000" dirty="0" smtClean="0"/>
                  <a:t>本率，</a:t>
                </a:r>
                <a:r>
                  <a:rPr kumimoji="1" lang="zh-CN" altLang="en-US" sz="2000" dirty="0" smtClean="0"/>
                  <a:t>相对更加容易出现好样本</a:t>
                </a:r>
              </a:p>
              <a:p>
                <a:pPr marL="457200" indent="-457200">
                  <a:buFont typeface="+mj-ea"/>
                  <a:buAutoNum type="circleNumDbPlain" startAt="2"/>
                </a:pPr>
                <a:r>
                  <a:rPr kumimoji="1" lang="en-US" altLang="zh-CN" sz="2000" dirty="0" smtClean="0"/>
                  <a:t>WOE</a:t>
                </a:r>
                <a:r>
                  <a:rPr kumimoji="1" lang="zh-CN" altLang="en-US" sz="2000" dirty="0" smtClean="0"/>
                  <a:t>的单调性质</a:t>
                </a:r>
                <a:r>
                  <a:rPr kumimoji="1" lang="en-US" altLang="zh-CN" sz="2000" dirty="0" smtClean="0"/>
                  <a:t>:</a:t>
                </a:r>
                <a:endParaRPr kumimoji="1" lang="zh-CN" altLang="en-US" sz="2000" dirty="0" smtClean="0"/>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sz="2000" dirty="0">
                          <a:latin typeface="Cambria Math" charset="0"/>
                        </a:rPr>
                        <m:t>W</m:t>
                      </m:r>
                      <m:r>
                        <a:rPr kumimoji="1" lang="en-US" altLang="zh-CN" sz="2000" dirty="0">
                          <a:latin typeface="Cambria Math" charset="0"/>
                        </a:rPr>
                        <m:t>𝑂</m:t>
                      </m:r>
                      <m:sSub>
                        <m:sSubPr>
                          <m:ctrlPr>
                            <a:rPr kumimoji="1" lang="en-US" altLang="zh-CN" sz="2000" i="1" dirty="0">
                              <a:latin typeface="Cambria Math" charset="0"/>
                            </a:rPr>
                          </m:ctrlPr>
                        </m:sSubPr>
                        <m:e>
                          <m:r>
                            <a:rPr kumimoji="1" lang="en-US" altLang="zh-CN" sz="2000" dirty="0">
                              <a:latin typeface="Cambria Math" charset="0"/>
                            </a:rPr>
                            <m:t>𝐸</m:t>
                          </m:r>
                        </m:e>
                        <m:sub>
                          <m:r>
                            <a:rPr kumimoji="1" lang="en-US" altLang="zh-CN" sz="2000" dirty="0">
                              <a:latin typeface="Cambria Math" charset="0"/>
                            </a:rPr>
                            <m:t>𝑖</m:t>
                          </m:r>
                        </m:sub>
                      </m:sSub>
                      <m:r>
                        <a:rPr kumimoji="1" lang="en-US" altLang="zh-CN" sz="2000" b="0" i="1" dirty="0" smtClean="0">
                          <a:latin typeface="Cambria Math" charset="0"/>
                        </a:rPr>
                        <m:t>&gt;</m:t>
                      </m:r>
                      <m:r>
                        <a:rPr kumimoji="1" lang="en-US" altLang="zh-CN" sz="2000" b="0" i="1" dirty="0" smtClean="0">
                          <a:latin typeface="Cambria Math" charset="0"/>
                        </a:rPr>
                        <m:t>𝑊𝑂</m:t>
                      </m:r>
                      <m:sSub>
                        <m:sSubPr>
                          <m:ctrlPr>
                            <a:rPr kumimoji="1" lang="en-US" altLang="zh-CN" sz="2000" b="0" i="1" dirty="0" smtClean="0">
                              <a:latin typeface="Cambria Math" charset="0"/>
                            </a:rPr>
                          </m:ctrlPr>
                        </m:sSubPr>
                        <m:e>
                          <m:r>
                            <a:rPr kumimoji="1" lang="en-US" altLang="zh-CN" sz="2000" b="0" i="1" dirty="0" smtClean="0">
                              <a:latin typeface="Cambria Math" charset="0"/>
                            </a:rPr>
                            <m:t>𝐸</m:t>
                          </m:r>
                        </m:e>
                        <m:sub>
                          <m:r>
                            <a:rPr kumimoji="1" lang="en-US" altLang="zh-CN" sz="2000" b="0" i="1" dirty="0" smtClean="0">
                              <a:latin typeface="Cambria Math" charset="0"/>
                            </a:rPr>
                            <m:t>𝑗</m:t>
                          </m:r>
                        </m:sub>
                      </m:sSub>
                      <m:r>
                        <a:rPr kumimoji="1" lang="en-US" altLang="zh-CN" sz="2000" b="0" i="1" dirty="0" smtClean="0">
                          <a:latin typeface="Cambria Math" charset="0"/>
                          <a:ea typeface="Cambria Math" charset="0"/>
                          <a:cs typeface="Cambria Math" charset="0"/>
                        </a:rPr>
                        <m:t>⟺</m:t>
                      </m:r>
                      <m:func>
                        <m:funcPr>
                          <m:ctrlPr>
                            <a:rPr kumimoji="1" lang="en-US" altLang="zh-CN" sz="2000" i="1" dirty="0">
                              <a:latin typeface="Cambria Math" charset="0"/>
                            </a:rPr>
                          </m:ctrlPr>
                        </m:funcPr>
                        <m:fName>
                          <m:r>
                            <m:rPr>
                              <m:sty m:val="p"/>
                            </m:rPr>
                            <a:rPr kumimoji="1" lang="en-US" altLang="zh-CN" sz="2000" dirty="0">
                              <a:latin typeface="Cambria Math" charset="0"/>
                            </a:rPr>
                            <m:t>ln</m:t>
                          </m:r>
                        </m:fName>
                        <m:e>
                          <m:d>
                            <m:dPr>
                              <m:ctrlPr>
                                <a:rPr kumimoji="1" lang="en-US" altLang="zh-CN" sz="2000" i="1" dirty="0">
                                  <a:latin typeface="Cambria Math" charset="0"/>
                                </a:rPr>
                              </m:ctrlPr>
                            </m:dPr>
                            <m:e>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a:latin typeface="Cambria Math" charset="0"/>
                                        </a:rPr>
                                        <m:t>𝑖</m:t>
                                      </m:r>
                                    </m:sub>
                                  </m:sSub>
                                </m:den>
                              </m:f>
                            </m:e>
                          </m:d>
                        </m:e>
                      </m:func>
                      <m:r>
                        <a:rPr kumimoji="1" lang="en-US" altLang="zh-CN" sz="2000" b="0" i="0" smtClean="0">
                          <a:latin typeface="Cambria Math" charset="0"/>
                        </a:rPr>
                        <m:t>&gt;</m:t>
                      </m:r>
                      <m:func>
                        <m:funcPr>
                          <m:ctrlPr>
                            <a:rPr kumimoji="1" lang="en-US" altLang="zh-CN" sz="2000" i="1" dirty="0">
                              <a:latin typeface="Cambria Math" charset="0"/>
                            </a:rPr>
                          </m:ctrlPr>
                        </m:funcPr>
                        <m:fName>
                          <m:r>
                            <m:rPr>
                              <m:sty m:val="p"/>
                            </m:rPr>
                            <a:rPr kumimoji="1" lang="en-US" altLang="zh-CN" sz="2000" dirty="0">
                              <a:latin typeface="Cambria Math" charset="0"/>
                            </a:rPr>
                            <m:t>ln</m:t>
                          </m:r>
                        </m:fName>
                        <m:e>
                          <m:d>
                            <m:dPr>
                              <m:ctrlPr>
                                <a:rPr kumimoji="1" lang="en-US" altLang="zh-CN" sz="2000" i="1" dirty="0">
                                  <a:latin typeface="Cambria Math" charset="0"/>
                                </a:rPr>
                              </m:ctrlPr>
                            </m:dPr>
                            <m:e>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b="0" i="1" smtClean="0">
                                          <a:latin typeface="Cambria Math" charset="0"/>
                                        </a:rPr>
                                        <m:t>𝑗</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b="0" i="1" smtClean="0">
                                          <a:latin typeface="Cambria Math" charset="0"/>
                                        </a:rPr>
                                        <m:t>𝑗</m:t>
                                      </m:r>
                                    </m:sub>
                                  </m:sSub>
                                </m:den>
                              </m:f>
                            </m:e>
                          </m:d>
                        </m:e>
                      </m:func>
                      <m:r>
                        <a:rPr kumimoji="1" lang="en-US" altLang="zh-CN" sz="2000" i="1" dirty="0">
                          <a:latin typeface="Cambria Math" charset="0"/>
                          <a:ea typeface="Cambria Math" charset="0"/>
                          <a:cs typeface="Cambria Math" charset="0"/>
                        </a:rPr>
                        <m:t>⟺</m:t>
                      </m:r>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a:latin typeface="Cambria Math" charset="0"/>
                                </a:rPr>
                                <m:t>𝑖</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a:latin typeface="Cambria Math" charset="0"/>
                                </a:rPr>
                                <m:t>𝑖</m:t>
                              </m:r>
                            </m:sub>
                          </m:sSub>
                        </m:den>
                      </m:f>
                      <m:r>
                        <a:rPr kumimoji="1" lang="en-US" altLang="zh-CN" sz="2000" b="0" i="1" smtClean="0">
                          <a:latin typeface="Cambria Math" charset="0"/>
                        </a:rPr>
                        <m:t>&gt;</m:t>
                      </m:r>
                      <m:f>
                        <m:fPr>
                          <m:ctrlPr>
                            <a:rPr kumimoji="1" lang="en-US" altLang="zh-CN" sz="2000" i="1" dirty="0">
                              <a:latin typeface="Cambria Math" charset="0"/>
                            </a:rPr>
                          </m:ctrlPr>
                        </m:fPr>
                        <m:num>
                          <m:sSub>
                            <m:sSubPr>
                              <m:ctrlPr>
                                <a:rPr kumimoji="1" lang="en-US" altLang="zh-CN" sz="2000" i="1">
                                  <a:latin typeface="Cambria Math" charset="0"/>
                                </a:rPr>
                              </m:ctrlPr>
                            </m:sSubPr>
                            <m:e>
                              <m:r>
                                <a:rPr kumimoji="1" lang="en-US" altLang="zh-CN" sz="2000">
                                  <a:latin typeface="Cambria Math" charset="0"/>
                                </a:rPr>
                                <m:t>𝐺</m:t>
                              </m:r>
                            </m:e>
                            <m:sub>
                              <m:r>
                                <a:rPr kumimoji="1" lang="en-US" altLang="zh-CN" sz="2000" i="1">
                                  <a:latin typeface="Cambria Math" charset="0"/>
                                </a:rPr>
                                <m:t>𝑗</m:t>
                              </m:r>
                            </m:sub>
                          </m:sSub>
                        </m:num>
                        <m:den>
                          <m:sSub>
                            <m:sSubPr>
                              <m:ctrlPr>
                                <a:rPr kumimoji="1" lang="en-US" altLang="zh-CN" sz="2000" i="1">
                                  <a:latin typeface="Cambria Math" charset="0"/>
                                </a:rPr>
                              </m:ctrlPr>
                            </m:sSubPr>
                            <m:e>
                              <m:r>
                                <a:rPr kumimoji="1" lang="en-US" altLang="zh-CN" sz="2000">
                                  <a:latin typeface="Cambria Math" charset="0"/>
                                </a:rPr>
                                <m:t>𝐵</m:t>
                              </m:r>
                            </m:e>
                            <m:sub>
                              <m:r>
                                <a:rPr kumimoji="1" lang="en-US" altLang="zh-CN" sz="2000" i="1">
                                  <a:latin typeface="Cambria Math" charset="0"/>
                                </a:rPr>
                                <m:t>𝑗</m:t>
                              </m:r>
                            </m:sub>
                          </m:sSub>
                        </m:den>
                      </m:f>
                      <m:r>
                        <a:rPr kumimoji="1" lang="en-US" altLang="zh-CN" sz="2000" i="1" dirty="0">
                          <a:latin typeface="Cambria Math" charset="0"/>
                          <a:ea typeface="Cambria Math" charset="0"/>
                          <a:cs typeface="Cambria Math" charset="0"/>
                        </a:rPr>
                        <m:t>⟺</m:t>
                      </m:r>
                      <m:f>
                        <m:fPr>
                          <m:ctrlPr>
                            <a:rPr kumimoji="1" lang="bg-BG" altLang="zh-CN" sz="2000" i="1" dirty="0">
                              <a:latin typeface="Cambria Math" charset="0"/>
                              <a:ea typeface="Cambria Math" charset="0"/>
                              <a:cs typeface="Cambria Math" charset="0"/>
                            </a:rPr>
                          </m:ctrlPr>
                        </m:fPr>
                        <m:num>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𝐺</m:t>
                              </m:r>
                            </m:e>
                            <m:sub>
                              <m:r>
                                <a:rPr kumimoji="1" lang="en-US" altLang="zh-CN" sz="2000" i="1" dirty="0">
                                  <a:latin typeface="Cambria Math" charset="0"/>
                                  <a:ea typeface="Cambria Math" charset="0"/>
                                  <a:cs typeface="Cambria Math" charset="0"/>
                                </a:rPr>
                                <m:t>𝑖</m:t>
                              </m:r>
                            </m:sub>
                          </m:sSub>
                          <m:r>
                            <a:rPr kumimoji="1" lang="en-US" altLang="zh-CN" sz="2000" i="1" dirty="0">
                              <a:latin typeface="Cambria Math" charset="0"/>
                              <a:ea typeface="Cambria Math" charset="0"/>
                              <a:cs typeface="Cambria Math" charset="0"/>
                            </a:rPr>
                            <m:t>+</m:t>
                          </m:r>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i="1" dirty="0">
                                  <a:latin typeface="Cambria Math" charset="0"/>
                                  <a:ea typeface="Cambria Math" charset="0"/>
                                  <a:cs typeface="Cambria Math" charset="0"/>
                                </a:rPr>
                                <m:t>𝑖</m:t>
                              </m:r>
                            </m:sub>
                          </m:sSub>
                        </m:num>
                        <m:den>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i="1" dirty="0">
                                  <a:latin typeface="Cambria Math" charset="0"/>
                                  <a:ea typeface="Cambria Math" charset="0"/>
                                  <a:cs typeface="Cambria Math" charset="0"/>
                                </a:rPr>
                                <m:t>𝑖</m:t>
                              </m:r>
                            </m:sub>
                          </m:sSub>
                        </m:den>
                      </m:f>
                      <m:r>
                        <a:rPr kumimoji="1" lang="en-US" altLang="zh-CN" sz="2000" b="0" i="0" dirty="0" smtClean="0">
                          <a:latin typeface="Cambria Math" charset="0"/>
                          <a:ea typeface="Cambria Math" charset="0"/>
                          <a:cs typeface="Cambria Math" charset="0"/>
                        </a:rPr>
                        <m:t>&gt;</m:t>
                      </m:r>
                      <m:f>
                        <m:fPr>
                          <m:ctrlPr>
                            <a:rPr kumimoji="1" lang="bg-BG" altLang="zh-CN" sz="2000" i="1" dirty="0">
                              <a:latin typeface="Cambria Math" charset="0"/>
                              <a:ea typeface="Cambria Math" charset="0"/>
                              <a:cs typeface="Cambria Math" charset="0"/>
                            </a:rPr>
                          </m:ctrlPr>
                        </m:fPr>
                        <m:num>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𝐺</m:t>
                              </m:r>
                            </m:e>
                            <m:sub>
                              <m:r>
                                <a:rPr kumimoji="1" lang="en-US" altLang="zh-CN" sz="2000" b="0" i="1" dirty="0" smtClean="0">
                                  <a:latin typeface="Cambria Math" charset="0"/>
                                  <a:ea typeface="Cambria Math" charset="0"/>
                                  <a:cs typeface="Cambria Math" charset="0"/>
                                </a:rPr>
                                <m:t>𝑗</m:t>
                              </m:r>
                            </m:sub>
                          </m:sSub>
                          <m:r>
                            <a:rPr kumimoji="1" lang="en-US" altLang="zh-CN" sz="2000" i="1" dirty="0">
                              <a:latin typeface="Cambria Math" charset="0"/>
                              <a:ea typeface="Cambria Math" charset="0"/>
                              <a:cs typeface="Cambria Math" charset="0"/>
                            </a:rPr>
                            <m:t>+</m:t>
                          </m:r>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𝑗</m:t>
                              </m:r>
                            </m:sub>
                          </m:sSub>
                        </m:num>
                        <m:den>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𝑗</m:t>
                              </m:r>
                            </m:sub>
                          </m:sSub>
                        </m:den>
                      </m:f>
                      <m:r>
                        <a:rPr kumimoji="1" lang="en-US" altLang="zh-CN" sz="2000" i="1" dirty="0">
                          <a:latin typeface="Cambria Math" charset="0"/>
                          <a:ea typeface="Cambria Math" charset="0"/>
                          <a:cs typeface="Cambria Math" charset="0"/>
                        </a:rPr>
                        <m:t>⟺</m:t>
                      </m:r>
                      <m:f>
                        <m:fPr>
                          <m:ctrlPr>
                            <a:rPr kumimoji="1" lang="bg-BG" altLang="zh-CN" sz="2000" i="1" dirty="0">
                              <a:latin typeface="Cambria Math" charset="0"/>
                              <a:ea typeface="Cambria Math" charset="0"/>
                              <a:cs typeface="Cambria Math" charset="0"/>
                            </a:rPr>
                          </m:ctrlPr>
                        </m:fPr>
                        <m:num>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i="1" dirty="0">
                                  <a:latin typeface="Cambria Math" charset="0"/>
                                  <a:ea typeface="Cambria Math" charset="0"/>
                                  <a:cs typeface="Cambria Math" charset="0"/>
                                </a:rPr>
                                <m:t>𝑖</m:t>
                              </m:r>
                            </m:sub>
                          </m:sSub>
                        </m:num>
                        <m:den>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𝑁</m:t>
                              </m:r>
                            </m:e>
                            <m:sub>
                              <m:r>
                                <a:rPr kumimoji="1" lang="en-US" altLang="zh-CN" sz="2000" i="1" dirty="0">
                                  <a:latin typeface="Cambria Math" charset="0"/>
                                  <a:ea typeface="Cambria Math" charset="0"/>
                                  <a:cs typeface="Cambria Math" charset="0"/>
                                </a:rPr>
                                <m:t>𝑖</m:t>
                              </m:r>
                            </m:sub>
                          </m:sSub>
                        </m:den>
                      </m:f>
                      <m:r>
                        <a:rPr kumimoji="1" lang="en-US" altLang="zh-CN" sz="2000" b="0" i="0" dirty="0" smtClean="0">
                          <a:latin typeface="Cambria Math" charset="0"/>
                          <a:ea typeface="Cambria Math" charset="0"/>
                          <a:cs typeface="Cambria Math" charset="0"/>
                        </a:rPr>
                        <m:t>&lt;</m:t>
                      </m:r>
                      <m:f>
                        <m:fPr>
                          <m:ctrlPr>
                            <a:rPr kumimoji="1" lang="bg-BG" altLang="zh-CN" sz="2000" i="1" dirty="0">
                              <a:latin typeface="Cambria Math" charset="0"/>
                              <a:ea typeface="Cambria Math" charset="0"/>
                              <a:cs typeface="Cambria Math" charset="0"/>
                            </a:rPr>
                          </m:ctrlPr>
                        </m:fPr>
                        <m:num>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𝐵</m:t>
                              </m:r>
                            </m:e>
                            <m:sub>
                              <m:r>
                                <a:rPr kumimoji="1" lang="en-US" altLang="zh-CN" sz="2000" b="0" i="1" dirty="0" smtClean="0">
                                  <a:latin typeface="Cambria Math" charset="0"/>
                                  <a:ea typeface="Cambria Math" charset="0"/>
                                  <a:cs typeface="Cambria Math" charset="0"/>
                                </a:rPr>
                                <m:t>𝑗</m:t>
                              </m:r>
                            </m:sub>
                          </m:sSub>
                        </m:num>
                        <m:den>
                          <m:sSub>
                            <m:sSubPr>
                              <m:ctrlPr>
                                <a:rPr kumimoji="1" lang="en-US" altLang="zh-CN" sz="2000" i="1" dirty="0">
                                  <a:latin typeface="Cambria Math" charset="0"/>
                                  <a:ea typeface="Cambria Math" charset="0"/>
                                  <a:cs typeface="Cambria Math" charset="0"/>
                                </a:rPr>
                              </m:ctrlPr>
                            </m:sSubPr>
                            <m:e>
                              <m:r>
                                <a:rPr kumimoji="1" lang="en-US" altLang="zh-CN" sz="2000" i="1" dirty="0">
                                  <a:latin typeface="Cambria Math" charset="0"/>
                                  <a:ea typeface="Cambria Math" charset="0"/>
                                  <a:cs typeface="Cambria Math" charset="0"/>
                                </a:rPr>
                                <m:t>𝑁</m:t>
                              </m:r>
                            </m:e>
                            <m:sub>
                              <m:r>
                                <a:rPr kumimoji="1" lang="en-US" altLang="zh-CN" sz="2000" b="0" i="1" dirty="0" smtClean="0">
                                  <a:latin typeface="Cambria Math" charset="0"/>
                                  <a:ea typeface="Cambria Math" charset="0"/>
                                  <a:cs typeface="Cambria Math" charset="0"/>
                                </a:rPr>
                                <m:t>𝑗</m:t>
                              </m:r>
                            </m:sub>
                          </m:sSub>
                        </m:den>
                      </m:f>
                    </m:oMath>
                  </m:oMathPara>
                </a14:m>
                <a:endParaRPr kumimoji="1" lang="en-US" altLang="zh-CN" sz="2000" dirty="0" smtClean="0"/>
              </a:p>
              <a:p>
                <a:pPr marL="0" indent="0">
                  <a:buNone/>
                </a:pPr>
                <a:r>
                  <a:rPr kumimoji="1" lang="zh-CN" altLang="en-US" sz="2000" dirty="0" smtClean="0"/>
                  <a:t>即</a:t>
                </a:r>
                <a:r>
                  <a:rPr kumimoji="1" lang="en-US" altLang="zh-CN" sz="2000" dirty="0" smtClean="0"/>
                  <a:t>WOE</a:t>
                </a:r>
                <a:r>
                  <a:rPr kumimoji="1" lang="zh-CN" altLang="en-US" sz="2000" dirty="0" smtClean="0"/>
                  <a:t>的单调性与坏样本率的单调性相反。</a:t>
                </a:r>
                <a:endParaRPr kumimoji="1" lang="zh-CN" altLang="en-US" sz="200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59507" y="884279"/>
                <a:ext cx="11471419" cy="5973721"/>
              </a:xfrm>
              <a:blipFill rotWithShape="0">
                <a:blip r:embed="rId2"/>
                <a:stretch>
                  <a:fillRect l="-1275" t="-2347" r="-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83217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kumimoji="1" lang="en-US" altLang="zh-CN" sz="3300" dirty="0"/>
                  <a:t>WOE</a:t>
                </a:r>
                <a:r>
                  <a:rPr kumimoji="1" lang="zh-CN" altLang="en-US" sz="3300" dirty="0" smtClean="0"/>
                  <a:t>编码（</a:t>
                </a:r>
                <a:r>
                  <a:rPr kumimoji="1" lang="zh-CN" altLang="en-US" sz="3300" dirty="0" smtClean="0"/>
                  <a:t>续</a:t>
                </a:r>
                <a:r>
                  <a:rPr kumimoji="1" lang="zh-CN" altLang="en-US" sz="3300" dirty="0" smtClean="0"/>
                  <a:t>）</a:t>
                </a:r>
              </a:p>
              <a:p>
                <a:pPr marL="0" indent="0">
                  <a:lnSpc>
                    <a:spcPts val="3000"/>
                  </a:lnSpc>
                  <a:spcBef>
                    <a:spcPts val="1200"/>
                  </a:spcBef>
                  <a:spcAft>
                    <a:spcPts val="1200"/>
                  </a:spcAft>
                  <a:buNone/>
                </a:pPr>
                <a:r>
                  <a:rPr kumimoji="1" lang="zh-CN" altLang="en-US" sz="2200" b="1" dirty="0"/>
                  <a:t>使用</a:t>
                </a:r>
                <a:r>
                  <a:rPr kumimoji="1" lang="en-US" altLang="zh-CN" sz="2200" b="1" dirty="0"/>
                  <a:t>WOE</a:t>
                </a:r>
                <a:r>
                  <a:rPr kumimoji="1" lang="zh-CN" altLang="en-US" sz="2200" b="1" dirty="0"/>
                  <a:t>编码的注意点</a:t>
                </a:r>
                <a:endParaRPr kumimoji="1" lang="zh-CN" altLang="en-US" sz="2200" b="1" dirty="0"/>
              </a:p>
              <a:p>
                <a:pPr>
                  <a:lnSpc>
                    <a:spcPts val="3000"/>
                  </a:lnSpc>
                  <a:spcBef>
                    <a:spcPts val="1200"/>
                  </a:spcBef>
                  <a:spcAft>
                    <a:spcPts val="1200"/>
                  </a:spcAft>
                  <a:buFont typeface="Wingdings" charset="2"/>
                  <a:buChar char="ü"/>
                </a:pPr>
                <a:r>
                  <a:rPr kumimoji="1" lang="zh-CN" altLang="en-US" sz="2200" dirty="0"/>
                  <a:t>从</a:t>
                </a:r>
                <a:r>
                  <a:rPr kumimoji="1" lang="en-US" altLang="zh-CN" sz="2200" dirty="0"/>
                  <a:t>WOE</a:t>
                </a:r>
                <a:r>
                  <a:rPr kumimoji="1" lang="zh-CN" altLang="en-US" sz="2200" dirty="0"/>
                  <a:t>的计算公式可以看出，要使得某一箱的</a:t>
                </a:r>
                <a14:m>
                  <m:oMath xmlns:m="http://schemas.openxmlformats.org/officeDocument/2006/math">
                    <m:r>
                      <m:rPr>
                        <m:sty m:val="p"/>
                      </m:rPr>
                      <a:rPr lang="en-US" altLang="zh-CN" sz="2200" i="1" dirty="0">
                        <a:latin typeface="Cambria Math" charset="0"/>
                      </a:rPr>
                      <m:t>W</m:t>
                    </m:r>
                    <m:r>
                      <a:rPr lang="en-US" altLang="zh-CN" sz="2200" i="1" dirty="0">
                        <a:latin typeface="Cambria Math" charset="0"/>
                      </a:rPr>
                      <m:t>𝑂</m:t>
                    </m:r>
                    <m:sSub>
                      <m:sSubPr>
                        <m:ctrlPr>
                          <a:rPr lang="en-US" altLang="zh-CN" sz="2200" i="1" dirty="0">
                            <a:latin typeface="Cambria Math" charset="0"/>
                          </a:rPr>
                        </m:ctrlPr>
                      </m:sSubPr>
                      <m:e>
                        <m:r>
                          <a:rPr lang="en-US" altLang="zh-CN" sz="2200" i="1" dirty="0">
                            <a:latin typeface="Cambria Math" charset="0"/>
                          </a:rPr>
                          <m:t>𝐸</m:t>
                        </m:r>
                      </m:e>
                      <m:sub>
                        <m:r>
                          <a:rPr lang="en-US" altLang="zh-CN" sz="2200" i="1" dirty="0">
                            <a:latin typeface="Cambria Math" charset="0"/>
                          </a:rPr>
                          <m:t>𝑖</m:t>
                        </m:r>
                      </m:sub>
                    </m:sSub>
                    <m:r>
                      <a:rPr lang="en-US" altLang="zh-CN" sz="2200" i="1" dirty="0">
                        <a:latin typeface="Cambria Math" charset="0"/>
                      </a:rPr>
                      <m:t>=</m:t>
                    </m:r>
                    <m:r>
                      <m:rPr>
                        <m:sty m:val="p"/>
                      </m:rPr>
                      <a:rPr lang="en-US" altLang="zh-CN" sz="2200">
                        <a:latin typeface="Cambria Math" charset="0"/>
                      </a:rPr>
                      <m:t>ln</m:t>
                    </m:r>
                    <m:r>
                      <a:rPr lang="en-US" altLang="zh-CN" sz="2200" i="1">
                        <a:latin typeface="Cambria Math" charset="0"/>
                      </a:rPr>
                      <m:t>⁡(</m:t>
                    </m:r>
                    <m:f>
                      <m:fPr>
                        <m:ctrlPr>
                          <a:rPr lang="bg-BG" altLang="zh-CN" sz="2200" i="1">
                            <a:latin typeface="Cambria Math" charset="0"/>
                          </a:rPr>
                        </m:ctrlPr>
                      </m:fPr>
                      <m:num>
                        <m:sSub>
                          <m:sSubPr>
                            <m:ctrlPr>
                              <a:rPr lang="en-US" altLang="zh-CN" sz="2200" i="1">
                                <a:latin typeface="Cambria Math" charset="0"/>
                              </a:rPr>
                            </m:ctrlPr>
                          </m:sSubPr>
                          <m:e>
                            <m:r>
                              <a:rPr lang="en-US" altLang="zh-CN" sz="2200" i="1">
                                <a:latin typeface="Cambria Math" charset="0"/>
                              </a:rPr>
                              <m:t>𝐺</m:t>
                            </m:r>
                          </m:e>
                          <m:sub>
                            <m:r>
                              <a:rPr lang="en-US" altLang="zh-CN" sz="2200" i="1">
                                <a:latin typeface="Cambria Math" charset="0"/>
                              </a:rPr>
                              <m:t>𝑖</m:t>
                            </m:r>
                          </m:sub>
                        </m:sSub>
                        <m:r>
                          <a:rPr lang="en-US" altLang="zh-CN" sz="2200" i="1">
                            <a:latin typeface="Cambria Math" charset="0"/>
                          </a:rPr>
                          <m:t>/</m:t>
                        </m:r>
                        <m:r>
                          <a:rPr lang="en-US" altLang="zh-CN" sz="2200" i="1">
                            <a:latin typeface="Cambria Math" charset="0"/>
                          </a:rPr>
                          <m:t>𝐺</m:t>
                        </m:r>
                        <m:r>
                          <m:rPr>
                            <m:nor/>
                          </m:rPr>
                          <a:rPr lang="zh-CN" altLang="en-US" sz="2200" dirty="0"/>
                          <m:t> </m:t>
                        </m:r>
                      </m:num>
                      <m:den>
                        <m:sSub>
                          <m:sSubPr>
                            <m:ctrlPr>
                              <a:rPr lang="en-US" altLang="zh-CN" sz="2200" i="1">
                                <a:latin typeface="Cambria Math" charset="0"/>
                              </a:rPr>
                            </m:ctrlPr>
                          </m:sSubPr>
                          <m:e>
                            <m:r>
                              <a:rPr lang="en-US" altLang="zh-CN" sz="2200" i="1">
                                <a:latin typeface="Cambria Math" charset="0"/>
                              </a:rPr>
                              <m:t>𝐵</m:t>
                            </m:r>
                          </m:e>
                          <m:sub>
                            <m:r>
                              <a:rPr lang="en-US" altLang="zh-CN" sz="2200" i="1">
                                <a:latin typeface="Cambria Math" charset="0"/>
                              </a:rPr>
                              <m:t>𝑖</m:t>
                            </m:r>
                          </m:sub>
                        </m:sSub>
                        <m:r>
                          <a:rPr lang="en-US" altLang="zh-CN" sz="2200" i="1">
                            <a:latin typeface="Cambria Math" charset="0"/>
                          </a:rPr>
                          <m:t>/</m:t>
                        </m:r>
                        <m:r>
                          <a:rPr lang="en-US" altLang="zh-CN" sz="2200" i="1">
                            <a:latin typeface="Cambria Math" charset="0"/>
                          </a:rPr>
                          <m:t>𝐵</m:t>
                        </m:r>
                        <m:r>
                          <m:rPr>
                            <m:nor/>
                          </m:rPr>
                          <a:rPr lang="zh-CN" altLang="en-US" sz="2200" dirty="0"/>
                          <m:t> </m:t>
                        </m:r>
                      </m:den>
                    </m:f>
                    <m:r>
                      <a:rPr lang="en-US" altLang="zh-CN" sz="2200" i="1">
                        <a:latin typeface="Cambria Math" charset="0"/>
                      </a:rPr>
                      <m:t>)</m:t>
                    </m:r>
                  </m:oMath>
                </a14:m>
                <a:r>
                  <a:rPr lang="zh-CN" altLang="en-US" sz="2200" dirty="0"/>
                  <a:t>有意义，则</a:t>
                </a:r>
                <a14:m>
                  <m:oMath xmlns:m="http://schemas.openxmlformats.org/officeDocument/2006/math">
                    <m:sSub>
                      <m:sSubPr>
                        <m:ctrlPr>
                          <a:rPr lang="en-US" altLang="zh-CN" sz="2200" i="1">
                            <a:latin typeface="Cambria Math" charset="0"/>
                          </a:rPr>
                        </m:ctrlPr>
                      </m:sSubPr>
                      <m:e>
                        <m:r>
                          <a:rPr lang="en-US" altLang="zh-CN" sz="2200" i="1">
                            <a:latin typeface="Cambria Math" charset="0"/>
                          </a:rPr>
                          <m:t>𝐺</m:t>
                        </m:r>
                      </m:e>
                      <m:sub>
                        <m:r>
                          <a:rPr lang="en-US" altLang="zh-CN" sz="2200" i="1">
                            <a:latin typeface="Cambria Math" charset="0"/>
                          </a:rPr>
                          <m:t>𝑖</m:t>
                        </m:r>
                      </m:sub>
                    </m:sSub>
                  </m:oMath>
                </a14:m>
                <a:r>
                  <a:rPr lang="zh-CN" altLang="en-US" sz="2200" dirty="0"/>
                  <a:t>与</a:t>
                </a:r>
                <a14:m>
                  <m:oMath xmlns:m="http://schemas.openxmlformats.org/officeDocument/2006/math">
                    <m:sSub>
                      <m:sSubPr>
                        <m:ctrlPr>
                          <a:rPr lang="en-US" altLang="zh-CN" sz="2200" i="1">
                            <a:latin typeface="Cambria Math" charset="0"/>
                          </a:rPr>
                        </m:ctrlPr>
                      </m:sSubPr>
                      <m:e>
                        <m:r>
                          <a:rPr lang="en-US" altLang="zh-CN" sz="2200" i="1">
                            <a:latin typeface="Cambria Math" charset="0"/>
                          </a:rPr>
                          <m:t>𝐵</m:t>
                        </m:r>
                      </m:e>
                      <m:sub>
                        <m:r>
                          <a:rPr lang="en-US" altLang="zh-CN" sz="2200" i="1">
                            <a:latin typeface="Cambria Math" charset="0"/>
                          </a:rPr>
                          <m:t>𝑖</m:t>
                        </m:r>
                      </m:sub>
                    </m:sSub>
                  </m:oMath>
                </a14:m>
                <a:r>
                  <a:rPr lang="zh-CN" altLang="en-US" sz="2200" dirty="0"/>
                  <a:t>必须为大于</a:t>
                </a:r>
                <a:r>
                  <a:rPr lang="en-US" altLang="zh-CN" sz="2200" dirty="0"/>
                  <a:t>0</a:t>
                </a:r>
                <a:r>
                  <a:rPr lang="zh-CN" altLang="en-US" sz="2200" dirty="0"/>
                  <a:t>的正数。这也意味着在上一步的分箱操作中，每一箱都必须同时包含好坏样本。</a:t>
                </a:r>
              </a:p>
              <a:p>
                <a:pPr>
                  <a:lnSpc>
                    <a:spcPts val="3000"/>
                  </a:lnSpc>
                  <a:spcBef>
                    <a:spcPts val="1200"/>
                  </a:spcBef>
                  <a:spcAft>
                    <a:spcPts val="1200"/>
                  </a:spcAft>
                  <a:buFont typeface="Wingdings" charset="2"/>
                  <a:buChar char="ü"/>
                </a:pPr>
                <a:r>
                  <a:rPr lang="zh-CN" altLang="en-US" sz="2200" dirty="0"/>
                  <a:t>上式的对数计算中，好、坏样本的占比分别在分子和分母上。也可以</a:t>
                </a:r>
                <a:r>
                  <a:rPr lang="zh-CN" altLang="en-US" sz="2200" dirty="0"/>
                  <a:t>好、坏样本的占比分别在</a:t>
                </a:r>
                <a:r>
                  <a:rPr lang="zh-CN" altLang="en-US" sz="2200" dirty="0"/>
                  <a:t>分母和分子上，但是要求某一个模型里，所有变量的处理方式是一致的</a:t>
                </a:r>
                <a:r>
                  <a:rPr lang="zh-CN" altLang="en-US" sz="2200" dirty="0" smtClean="0"/>
                  <a:t>。同时</a:t>
                </a:r>
                <a:r>
                  <a:rPr lang="zh-CN" altLang="en-US" sz="2200" dirty="0"/>
                  <a:t>，</a:t>
                </a:r>
                <a:r>
                  <a:rPr lang="en-US" altLang="zh-CN" sz="2200" dirty="0"/>
                  <a:t>WOE</a:t>
                </a:r>
                <a:r>
                  <a:rPr lang="zh-CN" altLang="en-US" sz="2200" dirty="0"/>
                  <a:t>的</a:t>
                </a:r>
                <a:r>
                  <a:rPr lang="zh-CN" altLang="en-US" sz="2200" dirty="0" smtClean="0"/>
                  <a:t>计算</a:t>
                </a:r>
                <a:r>
                  <a:rPr lang="zh-CN" altLang="en-US" sz="2200" dirty="0" smtClean="0"/>
                  <a:t>方式</a:t>
                </a:r>
                <a:r>
                  <a:rPr lang="zh-CN" altLang="en-US" sz="2200" dirty="0" smtClean="0"/>
                  <a:t>对</a:t>
                </a:r>
                <a:r>
                  <a:rPr lang="zh-CN" altLang="en-US" sz="2200" dirty="0"/>
                  <a:t>后续逻辑回归模型的变量的符号是有一定的要求的</a:t>
                </a:r>
                <a:r>
                  <a:rPr lang="zh-CN" altLang="en-US" sz="2200" dirty="0" smtClean="0"/>
                  <a:t>。</a:t>
                </a:r>
                <a:endParaRPr kumimoji="1" lang="zh-CN" altLang="en-US" sz="220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75" t="-2605" r="-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690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60111"/>
          </a:xfrm>
        </p:spPr>
        <p:txBody>
          <a:bodyPr/>
          <a:lstStyle/>
          <a:p>
            <a:r>
              <a:rPr lang="zh-CN" altLang="en-US" dirty="0" smtClean="0"/>
              <a:t>课程简介</a:t>
            </a:r>
            <a:endParaRPr lang="zh-CN" altLang="en-US" dirty="0"/>
          </a:p>
        </p:txBody>
      </p:sp>
      <p:sp>
        <p:nvSpPr>
          <p:cNvPr id="3" name="Content Placeholder 2"/>
          <p:cNvSpPr>
            <a:spLocks noGrp="1"/>
          </p:cNvSpPr>
          <p:nvPr>
            <p:ph idx="1"/>
          </p:nvPr>
        </p:nvSpPr>
        <p:spPr/>
        <p:txBody>
          <a:bodyPr/>
          <a:lstStyle/>
          <a:p>
            <a:r>
              <a:rPr lang="zh-CN" altLang="en-US" dirty="0" smtClean="0"/>
              <a:t>逻辑回归模型的特征需要是数值型，因此类别型变量不能直接放入模型中去，需要对其进行编码。此外，为了获取评分模型的稳定性，建模时需要对数值型特征做分箱的处理。最终在带入模型之前，我们还需要对特征做单变量与多变量分析的工作。</a:t>
            </a:r>
            <a:endParaRPr lang="zh-CN" altLang="zh-CN" dirty="0"/>
          </a:p>
        </p:txBody>
      </p:sp>
    </p:spTree>
    <p:extLst>
      <p:ext uri="{BB962C8B-B14F-4D97-AF65-F5344CB8AC3E}">
        <p14:creationId xmlns:p14="http://schemas.microsoft.com/office/powerpoint/2010/main" val="275780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p:sp>
        <p:nvSpPr>
          <p:cNvPr id="3" name="内容占位符 2"/>
          <p:cNvSpPr>
            <a:spLocks noGrp="1"/>
          </p:cNvSpPr>
          <p:nvPr>
            <p:ph idx="1"/>
          </p:nvPr>
        </p:nvSpPr>
        <p:spPr/>
        <p:txBody>
          <a:bodyPr/>
          <a:lstStyle/>
          <a:p>
            <a:r>
              <a:rPr kumimoji="1" lang="en-US" altLang="zh-CN" dirty="0" smtClean="0"/>
              <a:t>WOE</a:t>
            </a:r>
            <a:r>
              <a:rPr kumimoji="1" lang="zh-CN" altLang="en-US" dirty="0" smtClean="0"/>
              <a:t>编码的优点与缺点</a:t>
            </a:r>
            <a:endParaRPr kumimoji="1" lang="zh-CN" altLang="en-US" dirty="0"/>
          </a:p>
        </p:txBody>
      </p:sp>
      <p:sp>
        <p:nvSpPr>
          <p:cNvPr id="4" name="文本框 3"/>
          <p:cNvSpPr txBox="1"/>
          <p:nvPr/>
        </p:nvSpPr>
        <p:spPr>
          <a:xfrm>
            <a:off x="1707776" y="2057400"/>
            <a:ext cx="3321424" cy="523220"/>
          </a:xfrm>
          <a:prstGeom prst="rect">
            <a:avLst/>
          </a:prstGeom>
          <a:noFill/>
        </p:spPr>
        <p:txBody>
          <a:bodyPr wrap="square" rtlCol="0">
            <a:spAutoFit/>
          </a:bodyPr>
          <a:lstStyle/>
          <a:p>
            <a:r>
              <a:rPr kumimoji="1" lang="en-US" altLang="zh-CN" sz="2800" dirty="0"/>
              <a:t>WOE</a:t>
            </a:r>
            <a:r>
              <a:rPr kumimoji="1" lang="zh-CN" altLang="en-US" sz="2800" dirty="0"/>
              <a:t>编码</a:t>
            </a:r>
            <a:r>
              <a:rPr kumimoji="1" lang="zh-CN" altLang="en-US" sz="2800" b="1" dirty="0" smtClean="0"/>
              <a:t>的优点</a:t>
            </a:r>
            <a:endParaRPr kumimoji="1" lang="zh-CN" altLang="en-US" sz="2800" b="1" dirty="0"/>
          </a:p>
        </p:txBody>
      </p:sp>
      <p:sp>
        <p:nvSpPr>
          <p:cNvPr id="5" name="文本框 4"/>
          <p:cNvSpPr txBox="1"/>
          <p:nvPr/>
        </p:nvSpPr>
        <p:spPr>
          <a:xfrm>
            <a:off x="7077635" y="2057400"/>
            <a:ext cx="3321424" cy="523220"/>
          </a:xfrm>
          <a:prstGeom prst="rect">
            <a:avLst/>
          </a:prstGeom>
          <a:noFill/>
        </p:spPr>
        <p:txBody>
          <a:bodyPr wrap="square" rtlCol="0">
            <a:spAutoFit/>
          </a:bodyPr>
          <a:lstStyle/>
          <a:p>
            <a:r>
              <a:rPr kumimoji="1" lang="en-US" altLang="zh-CN" sz="2800" dirty="0"/>
              <a:t>WOE</a:t>
            </a:r>
            <a:r>
              <a:rPr kumimoji="1" lang="zh-CN" altLang="en-US" sz="2800" dirty="0"/>
              <a:t>编码</a:t>
            </a:r>
            <a:r>
              <a:rPr kumimoji="1" lang="zh-CN" altLang="en-US" sz="2800" b="1" dirty="0" smtClean="0"/>
              <a:t>的缺点</a:t>
            </a:r>
            <a:endParaRPr kumimoji="1" lang="zh-CN" altLang="en-US" sz="2800" b="1" dirty="0"/>
          </a:p>
        </p:txBody>
      </p:sp>
      <p:sp>
        <p:nvSpPr>
          <p:cNvPr id="6" name="文本框 5"/>
          <p:cNvSpPr txBox="1"/>
          <p:nvPr/>
        </p:nvSpPr>
        <p:spPr>
          <a:xfrm>
            <a:off x="359507" y="3064745"/>
            <a:ext cx="5217324" cy="2923877"/>
          </a:xfrm>
          <a:prstGeom prst="rect">
            <a:avLst/>
          </a:prstGeom>
          <a:noFill/>
        </p:spPr>
        <p:txBody>
          <a:bodyPr wrap="square" rtlCol="0">
            <a:spAutoFit/>
          </a:bodyPr>
          <a:lstStyle/>
          <a:p>
            <a:pPr>
              <a:spcBef>
                <a:spcPts val="1200"/>
              </a:spcBef>
              <a:spcAft>
                <a:spcPts val="1200"/>
              </a:spcAft>
            </a:pPr>
            <a:r>
              <a:rPr kumimoji="1" lang="zh-CN" altLang="en-US" b="1" dirty="0" smtClean="0"/>
              <a:t>提高模型的性能：</a:t>
            </a:r>
            <a:r>
              <a:rPr kumimoji="1" lang="zh-CN" altLang="en-US" dirty="0" smtClean="0"/>
              <a:t>以每一箱中的</a:t>
            </a:r>
            <a:r>
              <a:rPr kumimoji="1" lang="zh-CN" altLang="en-US" dirty="0"/>
              <a:t>相对全体的</a:t>
            </a:r>
            <a:r>
              <a:rPr kumimoji="1" lang="en-US" altLang="zh-CN" dirty="0"/>
              <a:t>log </a:t>
            </a:r>
            <a:r>
              <a:rPr kumimoji="1" lang="en-US" altLang="zh-CN" dirty="0" smtClean="0"/>
              <a:t>odds</a:t>
            </a:r>
            <a:r>
              <a:rPr kumimoji="1" lang="zh-CN" altLang="en-US" dirty="0" smtClean="0"/>
              <a:t>的超出作为编码依据，能够提高模型的预测精度</a:t>
            </a:r>
          </a:p>
          <a:p>
            <a:pPr>
              <a:spcBef>
                <a:spcPts val="1200"/>
              </a:spcBef>
              <a:spcAft>
                <a:spcPts val="1200"/>
              </a:spcAft>
            </a:pPr>
            <a:r>
              <a:rPr kumimoji="1" lang="zh-CN" altLang="en-US" b="1" dirty="0" smtClean="0"/>
              <a:t>统一变量的尺度</a:t>
            </a:r>
            <a:r>
              <a:rPr kumimoji="1" lang="zh-CN" altLang="en-US" dirty="0" smtClean="0"/>
              <a:t>：经验上来看，</a:t>
            </a:r>
            <a:r>
              <a:rPr kumimoji="1" lang="en-US" altLang="zh-CN" dirty="0" smtClean="0"/>
              <a:t>WOE</a:t>
            </a:r>
            <a:r>
              <a:rPr kumimoji="1" lang="zh-CN" altLang="en-US" dirty="0" smtClean="0"/>
              <a:t>编码后的取值范围一般介意</a:t>
            </a:r>
            <a:r>
              <a:rPr kumimoji="1" lang="en-US" altLang="zh-CN" dirty="0" smtClean="0"/>
              <a:t>-4</a:t>
            </a:r>
            <a:r>
              <a:rPr kumimoji="1" lang="zh-CN" altLang="en-US" dirty="0" smtClean="0"/>
              <a:t>与</a:t>
            </a:r>
            <a:r>
              <a:rPr kumimoji="1" lang="en-US" altLang="zh-CN" dirty="0" smtClean="0"/>
              <a:t>4</a:t>
            </a:r>
            <a:r>
              <a:rPr kumimoji="1" lang="zh-CN" altLang="en-US" dirty="0" smtClean="0"/>
              <a:t>之间</a:t>
            </a:r>
          </a:p>
          <a:p>
            <a:pPr>
              <a:spcBef>
                <a:spcPts val="1200"/>
              </a:spcBef>
              <a:spcAft>
                <a:spcPts val="1200"/>
              </a:spcAft>
            </a:pPr>
            <a:r>
              <a:rPr kumimoji="1" lang="zh-CN" altLang="en-US" b="1" dirty="0" smtClean="0"/>
              <a:t>分层抽样中的</a:t>
            </a:r>
            <a:r>
              <a:rPr kumimoji="1" lang="en-US" altLang="zh-CN" b="1" dirty="0" smtClean="0"/>
              <a:t>WOE</a:t>
            </a:r>
            <a:r>
              <a:rPr kumimoji="1" lang="zh-CN" altLang="en-US" b="1" dirty="0" smtClean="0"/>
              <a:t>不变性</a:t>
            </a:r>
            <a:r>
              <a:rPr kumimoji="1" lang="zh-CN" altLang="en-US" dirty="0" smtClean="0"/>
              <a:t>：如果建模需要对好坏样本进行分层抽样，则抽样后计算的</a:t>
            </a:r>
            <a:r>
              <a:rPr kumimoji="1" lang="en-US" altLang="zh-CN" dirty="0" smtClean="0"/>
              <a:t>WOE</a:t>
            </a:r>
            <a:r>
              <a:rPr kumimoji="1" lang="zh-CN" altLang="en-US" dirty="0" smtClean="0"/>
              <a:t>与未抽样计算的</a:t>
            </a:r>
            <a:r>
              <a:rPr kumimoji="1" lang="en-US" altLang="zh-CN" dirty="0" smtClean="0"/>
              <a:t>WOE</a:t>
            </a:r>
            <a:r>
              <a:rPr kumimoji="1" lang="zh-CN" altLang="en-US" dirty="0" smtClean="0"/>
              <a:t>是一致的</a:t>
            </a:r>
            <a:endParaRPr kumimoji="1" lang="zh-CN" altLang="en-US" dirty="0"/>
          </a:p>
        </p:txBody>
      </p:sp>
      <p:sp>
        <p:nvSpPr>
          <p:cNvPr id="7" name="文本框 6"/>
          <p:cNvSpPr txBox="1"/>
          <p:nvPr/>
        </p:nvSpPr>
        <p:spPr>
          <a:xfrm>
            <a:off x="6364157" y="3064745"/>
            <a:ext cx="5217324" cy="1231106"/>
          </a:xfrm>
          <a:prstGeom prst="rect">
            <a:avLst/>
          </a:prstGeom>
          <a:noFill/>
        </p:spPr>
        <p:txBody>
          <a:bodyPr wrap="square" rtlCol="0">
            <a:spAutoFit/>
          </a:bodyPr>
          <a:lstStyle/>
          <a:p>
            <a:pPr>
              <a:spcBef>
                <a:spcPts val="1200"/>
              </a:spcBef>
              <a:spcAft>
                <a:spcPts val="1200"/>
              </a:spcAft>
            </a:pPr>
            <a:r>
              <a:rPr kumimoji="1" lang="zh-CN" altLang="en-US" b="1" dirty="0" smtClean="0"/>
              <a:t>要求每箱中同时包含好坏样本：已在之前有过说明</a:t>
            </a:r>
          </a:p>
          <a:p>
            <a:pPr>
              <a:spcBef>
                <a:spcPts val="1200"/>
              </a:spcBef>
              <a:spcAft>
                <a:spcPts val="1200"/>
              </a:spcAft>
            </a:pPr>
            <a:r>
              <a:rPr kumimoji="1" lang="zh-CN" altLang="en-US" b="1" dirty="0" smtClean="0"/>
              <a:t>对多类别标签无效：</a:t>
            </a:r>
            <a:r>
              <a:rPr kumimoji="1" lang="zh-CN" altLang="en-US" dirty="0" smtClean="0"/>
              <a:t>如果目标变量取值个数超过</a:t>
            </a:r>
            <a:r>
              <a:rPr kumimoji="1" lang="en-US" altLang="zh-CN" dirty="0" smtClean="0"/>
              <a:t>2</a:t>
            </a:r>
            <a:r>
              <a:rPr kumimoji="1" lang="zh-CN" altLang="en-US" dirty="0" smtClean="0"/>
              <a:t>个，分箱后的</a:t>
            </a:r>
            <a:r>
              <a:rPr kumimoji="1" lang="en-US" altLang="zh-CN" dirty="0" smtClean="0"/>
              <a:t>WOE</a:t>
            </a:r>
            <a:r>
              <a:rPr kumimoji="1" lang="zh-CN" altLang="en-US" dirty="0" smtClean="0"/>
              <a:t>是无法计算的</a:t>
            </a:r>
          </a:p>
        </p:txBody>
      </p:sp>
    </p:spTree>
    <p:extLst>
      <p:ext uri="{BB962C8B-B14F-4D97-AF65-F5344CB8AC3E}">
        <p14:creationId xmlns:p14="http://schemas.microsoft.com/office/powerpoint/2010/main" val="148218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p:sp>
        <p:nvSpPr>
          <p:cNvPr id="3" name="内容占位符 2"/>
          <p:cNvSpPr>
            <a:spLocks noGrp="1"/>
          </p:cNvSpPr>
          <p:nvPr>
            <p:ph idx="1"/>
          </p:nvPr>
        </p:nvSpPr>
        <p:spPr/>
        <p:txBody>
          <a:bodyPr/>
          <a:lstStyle/>
          <a:p>
            <a:r>
              <a:rPr kumimoji="1" lang="zh-CN" altLang="en-US" dirty="0" smtClean="0"/>
              <a:t>特征信息值（</a:t>
            </a:r>
            <a:r>
              <a:rPr kumimoji="1" lang="en-US" altLang="zh-CN" dirty="0" smtClean="0"/>
              <a:t>IV</a:t>
            </a:r>
            <a:r>
              <a:rPr kumimoji="1" lang="zh-CN" altLang="en-US" dirty="0" smtClean="0"/>
              <a:t>）</a:t>
            </a:r>
          </a:p>
          <a:p>
            <a:pPr marL="0" indent="0">
              <a:buNone/>
            </a:pPr>
            <a:r>
              <a:rPr kumimoji="1" lang="zh-CN" altLang="en-US" sz="2000" dirty="0" smtClean="0"/>
              <a:t>在评分卡模型中，衡量变量重要性的工作是一项必要的工作。在特征工程的初期我们往往能够衍生出数量较多的变量，但是并不能保证这些变量对于模型开发来说都很重要。通过衡量变量重要性，能够让我们从中挑选出相对更加重要的变量，为后续的分析提供降维的能力。此处我们通过计算特征信息值（</a:t>
            </a:r>
            <a:r>
              <a:rPr kumimoji="1" lang="en-US" altLang="zh-CN" sz="2000" dirty="0" smtClean="0"/>
              <a:t>Information</a:t>
            </a:r>
            <a:r>
              <a:rPr kumimoji="1" lang="zh-CN" altLang="en-US" sz="2000" dirty="0" smtClean="0"/>
              <a:t> </a:t>
            </a:r>
            <a:r>
              <a:rPr kumimoji="1" lang="en-US" altLang="zh-CN" sz="2000" dirty="0" smtClean="0"/>
              <a:t>Value</a:t>
            </a:r>
            <a:r>
              <a:rPr kumimoji="1" lang="zh-CN" altLang="en-US" sz="2000" dirty="0" smtClean="0"/>
              <a:t>）来衡量其重要性。其计算公式如下：</a:t>
            </a: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476846184"/>
                  </p:ext>
                </p:extLst>
              </p:nvPr>
            </p:nvGraphicFramePr>
            <p:xfrm>
              <a:off x="255493" y="2793993"/>
              <a:ext cx="11725835" cy="3747643"/>
            </p:xfrm>
            <a:graphic>
              <a:graphicData uri="http://schemas.openxmlformats.org/drawingml/2006/table">
                <a:tbl>
                  <a:tblPr firstRow="1" bandRow="1">
                    <a:tableStyleId>{5C22544A-7EE6-4342-B048-85BDC9FD1C3A}</a:tableStyleId>
                  </a:tblPr>
                  <a:tblGrid>
                    <a:gridCol w="927848"/>
                    <a:gridCol w="1331259"/>
                    <a:gridCol w="1385047"/>
                    <a:gridCol w="1506071"/>
                    <a:gridCol w="1506070"/>
                    <a:gridCol w="1546412"/>
                    <a:gridCol w="3523128"/>
                  </a:tblGrid>
                  <a:tr h="370840">
                    <a:tc>
                      <a:txBody>
                        <a:bodyPr/>
                        <a:lstStyle/>
                        <a:p>
                          <a:r>
                            <a:rPr lang="en-US" altLang="zh-CN" dirty="0" smtClean="0"/>
                            <a:t>Bin</a:t>
                          </a:r>
                          <a:endParaRPr lang="zh-CN" altLang="en-US" dirty="0"/>
                        </a:p>
                      </a:txBody>
                      <a:tcPr/>
                    </a:tc>
                    <a:tc>
                      <a:txBody>
                        <a:bodyPr/>
                        <a:lstStyle/>
                        <a:p>
                          <a:r>
                            <a:rPr lang="en-US" altLang="zh-CN" dirty="0" smtClean="0"/>
                            <a:t>Bad</a:t>
                          </a:r>
                          <a:r>
                            <a:rPr lang="zh-CN" altLang="en-US" dirty="0" smtClean="0"/>
                            <a:t> </a:t>
                          </a:r>
                          <a:r>
                            <a:rPr lang="en-US" altLang="zh-CN" dirty="0" smtClean="0"/>
                            <a:t>Count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Count</a:t>
                          </a:r>
                          <a:endParaRPr lang="zh-CN" altLang="en-US" dirty="0"/>
                        </a:p>
                      </a:txBody>
                      <a:tcPr/>
                    </a:tc>
                    <a:tc>
                      <a:txBody>
                        <a:bodyPr/>
                        <a:lstStyle/>
                        <a:p>
                          <a:r>
                            <a:rPr lang="en-US" altLang="zh-CN" dirty="0" smtClean="0"/>
                            <a:t>Bad</a:t>
                          </a:r>
                          <a:r>
                            <a:rPr lang="zh-CN" altLang="en-US" dirty="0" smtClean="0"/>
                            <a:t> </a:t>
                          </a:r>
                          <a:r>
                            <a:rPr lang="en-US" altLang="zh-CN" dirty="0" smtClean="0"/>
                            <a:t>Percent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Percent</a:t>
                          </a:r>
                          <a:endParaRPr lang="zh-CN" altLang="en-US" dirty="0"/>
                        </a:p>
                      </a:txBody>
                      <a:tcPr/>
                    </a:tc>
                    <a:tc>
                      <a:txBody>
                        <a:bodyPr/>
                        <a:lstStyle/>
                        <a:p>
                          <a:r>
                            <a:rPr lang="en-US" altLang="zh-CN" dirty="0" smtClean="0"/>
                            <a:t>WOE</a:t>
                          </a:r>
                          <a:endParaRPr lang="zh-CN" altLang="en-US" dirty="0"/>
                        </a:p>
                      </a:txBody>
                      <a:tcPr/>
                    </a:tc>
                    <a:tc>
                      <a:txBody>
                        <a:bodyPr/>
                        <a:lstStyle/>
                        <a:p>
                          <a:r>
                            <a:rPr lang="en-US" altLang="zh-CN" dirty="0" smtClean="0"/>
                            <a:t>IV</a:t>
                          </a:r>
                          <a:endParaRPr lang="zh-CN" altLang="en-US" dirty="0"/>
                        </a:p>
                      </a:txBody>
                      <a:tcPr/>
                    </a:tc>
                  </a:tr>
                  <a:tr h="370840">
                    <a:tc>
                      <a:txBody>
                        <a:bodyPr/>
                        <a:lstStyle/>
                        <a:p>
                          <a:r>
                            <a:rPr lang="en-US" altLang="zh-CN" dirty="0" smtClean="0"/>
                            <a:t>1</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num>
                                  <m:den>
                                    <m:r>
                                      <a:rPr lang="en-US" altLang="zh-CN" b="0" i="1" smtClean="0">
                                        <a:latin typeface="Cambria Math" charset="0"/>
                                      </a:rPr>
                                      <m:t>𝐺</m:t>
                                    </m:r>
                                  </m:den>
                                </m:f>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num>
                                  <m:den>
                                    <m:r>
                                      <a:rPr lang="en-US" altLang="zh-CN" b="0" i="1" smtClean="0">
                                        <a:latin typeface="Cambria Math" charset="0"/>
                                      </a:rPr>
                                      <m:t>𝐵</m:t>
                                    </m:r>
                                  </m:den>
                                </m:f>
                                <m:r>
                                  <a:rPr lang="en-US" altLang="zh-CN" b="0" i="1" smtClean="0">
                                    <a:latin typeface="Cambria Math" charset="0"/>
                                  </a:rPr>
                                  <m:t>)</m:t>
                                </m:r>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r>
                  <a:tr h="370840">
                    <a:tc>
                      <a:txBody>
                        <a:bodyPr/>
                        <a:lstStyle/>
                        <a:p>
                          <a:r>
                            <a:rPr lang="en-US" altLang="zh-CN" dirty="0" smtClean="0"/>
                            <a:t>2</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num>
                                  <m:den>
                                    <m:r>
                                      <a:rPr lang="en-US" altLang="zh-CN" b="0" i="1" smtClean="0">
                                        <a:latin typeface="Cambria Math" charset="0"/>
                                      </a:rPr>
                                      <m:t>𝐺</m:t>
                                    </m:r>
                                  </m:den>
                                </m:f>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num>
                                  <m:den>
                                    <m:r>
                                      <a:rPr lang="en-US" altLang="zh-CN" b="0" i="1" smtClean="0">
                                        <a:latin typeface="Cambria Math" charset="0"/>
                                      </a:rPr>
                                      <m:t>𝐵</m:t>
                                    </m:r>
                                  </m:den>
                                </m:f>
                                <m:r>
                                  <a:rPr lang="en-US" altLang="zh-CN" b="0" i="1" smtClean="0">
                                    <a:latin typeface="Cambria Math" charset="0"/>
                                  </a:rPr>
                                  <m:t>)</m:t>
                                </m:r>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2</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r>
                  <a:tr h="370840">
                    <a:tc>
                      <a:txBody>
                        <a:bodyPr/>
                        <a:lstStyle/>
                        <a:p>
                          <a:r>
                            <a:rPr lang="is-IS" altLang="zh-CN" dirty="0" smtClean="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N</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𝐵</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𝐺</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num>
                                  <m:den>
                                    <m:r>
                                      <a:rPr lang="en-US" altLang="zh-CN" b="0" i="1" smtClean="0">
                                        <a:latin typeface="Cambria Math" charset="0"/>
                                      </a:rPr>
                                      <m:t>𝐺</m:t>
                                    </m:r>
                                  </m:den>
                                </m:f>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𝑁</m:t>
                                        </m:r>
                                      </m:sub>
                                    </m:sSub>
                                  </m:num>
                                  <m:den>
                                    <m:r>
                                      <a:rPr lang="en-US" altLang="zh-CN" b="0" i="1" smtClean="0">
                                        <a:latin typeface="Cambria Math" charset="0"/>
                                      </a:rPr>
                                      <m:t>𝐵</m:t>
                                    </m:r>
                                  </m:den>
                                </m:f>
                                <m:r>
                                  <a:rPr lang="en-US" altLang="zh-CN" b="0" i="1" smtClean="0">
                                    <a:latin typeface="Cambria Math" charset="0"/>
                                  </a:rPr>
                                  <m:t>)</m:t>
                                </m:r>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𝑁</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1</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oMath>
                            </m:oMathPara>
                          </a14:m>
                          <a:endParaRPr lang="zh-CN" altLang="en-US" dirty="0"/>
                        </a:p>
                      </a:txBody>
                      <a:tcPr/>
                    </a:tc>
                  </a:tr>
                  <a:tr h="370840">
                    <a:tc>
                      <a:txBody>
                        <a:bodyPr/>
                        <a:lstStyle/>
                        <a:p>
                          <a:r>
                            <a:rPr lang="en-US" altLang="zh-CN" dirty="0" smtClean="0"/>
                            <a:t>Total</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𝐵</m:t>
                                </m:r>
                                <m:r>
                                  <a:rPr lang="en-US" altLang="zh-CN" b="0" i="1" smtClean="0">
                                    <a:latin typeface="Cambria Math" charset="0"/>
                                  </a:rPr>
                                  <m:t>=</m:t>
                                </m:r>
                                <m:nary>
                                  <m:naryPr>
                                    <m:chr m:val="∑"/>
                                    <m:subHide m:val="on"/>
                                    <m:supHide m:val="on"/>
                                    <m:ctrlPr>
                                      <a:rPr lang="en-US" altLang="zh-CN" b="0" i="1" smtClean="0">
                                        <a:latin typeface="Cambria Math" charset="0"/>
                                      </a:rPr>
                                    </m:ctrlPr>
                                  </m:naryPr>
                                  <m:sub/>
                                  <m:sup/>
                                  <m:e>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𝑖</m:t>
                                        </m:r>
                                      </m:sub>
                                    </m:sSub>
                                  </m:e>
                                </m:nary>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𝐺</m:t>
                                </m:r>
                                <m:r>
                                  <a:rPr lang="en-US" altLang="zh-CN" b="0" i="1" smtClean="0">
                                    <a:latin typeface="Cambria Math" charset="0"/>
                                  </a:rPr>
                                  <m:t>=</m:t>
                                </m:r>
                                <m:nary>
                                  <m:naryPr>
                                    <m:chr m:val="∑"/>
                                    <m:subHide m:val="on"/>
                                    <m:supHide m:val="on"/>
                                    <m:ctrlPr>
                                      <a:rPr lang="en-US" altLang="zh-CN" b="0" i="1" smtClean="0">
                                        <a:latin typeface="Cambria Math" charset="0"/>
                                      </a:rPr>
                                    </m:ctrlPr>
                                  </m:naryPr>
                                  <m:sub/>
                                  <m:sup/>
                                  <m:e>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𝑖</m:t>
                                        </m:r>
                                      </m:sub>
                                    </m:sSub>
                                  </m:e>
                                </m:nary>
                              </m:oMath>
                            </m:oMathPara>
                          </a14:m>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zh-CN" altLang="en-US" i="1" smtClean="0">
                                        <a:latin typeface="Cambria Math" charset="0"/>
                                      </a:rPr>
                                    </m:ctrlPr>
                                  </m:naryPr>
                                  <m:sub/>
                                  <m:sup/>
                                  <m:e>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𝑖</m:t>
                                            </m:r>
                                          </m:sub>
                                        </m:sSub>
                                      </m:num>
                                      <m:den>
                                        <m:r>
                                          <a:rPr lang="en-US" altLang="zh-CN" b="0" i="1" smtClean="0">
                                            <a:latin typeface="Cambria Math" charset="0"/>
                                          </a:rPr>
                                          <m:t>𝐺</m:t>
                                        </m:r>
                                      </m:den>
                                    </m:f>
                                    <m:r>
                                      <a:rPr lang="en-US" altLang="zh-CN" b="0" i="1" smtClean="0">
                                        <a:latin typeface="Cambria Math" charset="0"/>
                                      </a:rPr>
                                      <m:t>−</m:t>
                                    </m:r>
                                    <m:f>
                                      <m:fPr>
                                        <m:ctrlPr>
                                          <a:rPr lang="en-US" altLang="zh-CN" b="0"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𝑖</m:t>
                                            </m:r>
                                          </m:sub>
                                        </m:sSub>
                                      </m:num>
                                      <m:den>
                                        <m:r>
                                          <a:rPr lang="en-US" altLang="zh-CN" b="0" i="1" smtClean="0">
                                            <a:latin typeface="Cambria Math" charset="0"/>
                                          </a:rPr>
                                          <m:t>𝐵</m:t>
                                        </m:r>
                                      </m:den>
                                    </m:f>
                                    <m:r>
                                      <a:rPr lang="en-US" altLang="zh-CN" b="0" i="1" smtClean="0">
                                        <a:latin typeface="Cambria Math" charset="0"/>
                                      </a:rPr>
                                      <m:t>)</m:t>
                                    </m:r>
                                    <m:r>
                                      <m:rPr>
                                        <m:sty m:val="p"/>
                                      </m:rPr>
                                      <a:rPr lang="en-US" altLang="zh-CN" b="0" i="0" smtClean="0">
                                        <a:latin typeface="Cambria Math" charset="0"/>
                                      </a:rPr>
                                      <m:t>ln</m:t>
                                    </m:r>
                                    <m:r>
                                      <a:rPr lang="en-US" altLang="zh-CN" b="0" i="1" smtClean="0">
                                        <a:latin typeface="Cambria Math" charset="0"/>
                                      </a:rPr>
                                      <m:t>⁡(</m:t>
                                    </m:r>
                                    <m:f>
                                      <m:fPr>
                                        <m:ctrlPr>
                                          <a:rPr lang="bg-BG" altLang="zh-CN" i="1" smtClean="0">
                                            <a:latin typeface="Cambria Math" charset="0"/>
                                          </a:rPr>
                                        </m:ctrlPr>
                                      </m:fPr>
                                      <m:num>
                                        <m:sSub>
                                          <m:sSubPr>
                                            <m:ctrlPr>
                                              <a:rPr lang="en-US" altLang="zh-CN" b="0" i="1" smtClean="0">
                                                <a:latin typeface="Cambria Math" charset="0"/>
                                              </a:rPr>
                                            </m:ctrlPr>
                                          </m:sSubPr>
                                          <m:e>
                                            <m:r>
                                              <a:rPr lang="en-US" altLang="zh-CN" b="0" i="1" smtClean="0">
                                                <a:latin typeface="Cambria Math" charset="0"/>
                                              </a:rPr>
                                              <m:t>𝐺</m:t>
                                            </m:r>
                                          </m:e>
                                          <m:sub>
                                            <m:r>
                                              <a:rPr lang="en-US" altLang="zh-CN" b="0" i="1" smtClean="0">
                                                <a:latin typeface="Cambria Math" charset="0"/>
                                              </a:rPr>
                                              <m:t>𝑖</m:t>
                                            </m:r>
                                          </m:sub>
                                        </m:sSub>
                                        <m:r>
                                          <a:rPr lang="en-US" altLang="zh-CN" b="0" i="1" smtClean="0">
                                            <a:latin typeface="Cambria Math" charset="0"/>
                                          </a:rPr>
                                          <m:t>/</m:t>
                                        </m:r>
                                        <m:r>
                                          <a:rPr lang="en-US" altLang="zh-CN" b="0" i="1" smtClean="0">
                                            <a:latin typeface="Cambria Math" charset="0"/>
                                          </a:rPr>
                                          <m:t>𝐺</m:t>
                                        </m:r>
                                        <m:r>
                                          <m:rPr>
                                            <m:nor/>
                                          </m:rPr>
                                          <a:rPr lang="zh-CN" altLang="en-US" dirty="0"/>
                                          <m:t> </m:t>
                                        </m:r>
                                      </m:num>
                                      <m:den>
                                        <m:sSub>
                                          <m:sSubPr>
                                            <m:ctrlPr>
                                              <a:rPr lang="en-US" altLang="zh-CN" b="0" i="1" smtClean="0">
                                                <a:latin typeface="Cambria Math" charset="0"/>
                                              </a:rPr>
                                            </m:ctrlPr>
                                          </m:sSubPr>
                                          <m:e>
                                            <m:r>
                                              <a:rPr lang="en-US" altLang="zh-CN" b="0" i="1" smtClean="0">
                                                <a:latin typeface="Cambria Math" charset="0"/>
                                              </a:rPr>
                                              <m:t>𝐵</m:t>
                                            </m:r>
                                          </m:e>
                                          <m:sub>
                                            <m:r>
                                              <a:rPr lang="en-US" altLang="zh-CN" b="0" i="1" smtClean="0">
                                                <a:latin typeface="Cambria Math" charset="0"/>
                                              </a:rPr>
                                              <m:t>𝑖</m:t>
                                            </m:r>
                                          </m:sub>
                                        </m:sSub>
                                        <m:r>
                                          <a:rPr lang="en-US" altLang="zh-CN" b="0" i="1" smtClean="0">
                                            <a:latin typeface="Cambria Math" charset="0"/>
                                          </a:rPr>
                                          <m:t>/</m:t>
                                        </m:r>
                                        <m:r>
                                          <a:rPr lang="en-US" altLang="zh-CN" b="0" i="1" smtClean="0">
                                            <a:latin typeface="Cambria Math" charset="0"/>
                                          </a:rPr>
                                          <m:t>𝐵</m:t>
                                        </m:r>
                                        <m:r>
                                          <m:rPr>
                                            <m:nor/>
                                          </m:rPr>
                                          <a:rPr lang="zh-CN" altLang="en-US" dirty="0"/>
                                          <m:t> </m:t>
                                        </m:r>
                                      </m:den>
                                    </m:f>
                                    <m:r>
                                      <a:rPr lang="en-US" altLang="zh-CN" b="0" i="1" smtClean="0">
                                        <a:latin typeface="Cambria Math" charset="0"/>
                                      </a:rPr>
                                      <m:t>)</m:t>
                                    </m:r>
                                    <m:r>
                                      <m:rPr>
                                        <m:nor/>
                                      </m:rPr>
                                      <a:rPr lang="zh-CN" altLang="en-US" dirty="0"/>
                                      <m:t> </m:t>
                                    </m:r>
                                  </m:e>
                                </m:nary>
                              </m:oMath>
                            </m:oMathPara>
                          </a14:m>
                          <a:endParaRPr lang="zh-CN" altLang="en-US" dirty="0"/>
                        </a:p>
                      </a:txBody>
                      <a:tcP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476846184"/>
                  </p:ext>
                </p:extLst>
              </p:nvPr>
            </p:nvGraphicFramePr>
            <p:xfrm>
              <a:off x="255493" y="2793993"/>
              <a:ext cx="11725835" cy="3747643"/>
            </p:xfrm>
            <a:graphic>
              <a:graphicData uri="http://schemas.openxmlformats.org/drawingml/2006/table">
                <a:tbl>
                  <a:tblPr firstRow="1" bandRow="1">
                    <a:tableStyleId>{5C22544A-7EE6-4342-B048-85BDC9FD1C3A}</a:tableStyleId>
                  </a:tblPr>
                  <a:tblGrid>
                    <a:gridCol w="927848"/>
                    <a:gridCol w="1331259"/>
                    <a:gridCol w="1385047"/>
                    <a:gridCol w="1506071"/>
                    <a:gridCol w="1506070"/>
                    <a:gridCol w="1546412"/>
                    <a:gridCol w="3523128"/>
                  </a:tblGrid>
                  <a:tr h="370840">
                    <a:tc>
                      <a:txBody>
                        <a:bodyPr/>
                        <a:lstStyle/>
                        <a:p>
                          <a:r>
                            <a:rPr lang="en-US" altLang="zh-CN" dirty="0" smtClean="0"/>
                            <a:t>Bin</a:t>
                          </a:r>
                          <a:endParaRPr lang="zh-CN" altLang="en-US" dirty="0"/>
                        </a:p>
                      </a:txBody>
                      <a:tcPr/>
                    </a:tc>
                    <a:tc>
                      <a:txBody>
                        <a:bodyPr/>
                        <a:lstStyle/>
                        <a:p>
                          <a:r>
                            <a:rPr lang="en-US" altLang="zh-CN" dirty="0" smtClean="0"/>
                            <a:t>Bad</a:t>
                          </a:r>
                          <a:r>
                            <a:rPr lang="zh-CN" altLang="en-US" dirty="0" smtClean="0"/>
                            <a:t> </a:t>
                          </a:r>
                          <a:r>
                            <a:rPr lang="en-US" altLang="zh-CN" dirty="0" smtClean="0"/>
                            <a:t>Count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Count</a:t>
                          </a:r>
                          <a:endParaRPr lang="zh-CN" altLang="en-US" dirty="0"/>
                        </a:p>
                      </a:txBody>
                      <a:tcPr/>
                    </a:tc>
                    <a:tc>
                      <a:txBody>
                        <a:bodyPr/>
                        <a:lstStyle/>
                        <a:p>
                          <a:r>
                            <a:rPr lang="en-US" altLang="zh-CN" dirty="0" smtClean="0"/>
                            <a:t>Bad</a:t>
                          </a:r>
                          <a:r>
                            <a:rPr lang="zh-CN" altLang="en-US" dirty="0" smtClean="0"/>
                            <a:t> </a:t>
                          </a:r>
                          <a:r>
                            <a:rPr lang="en-US" altLang="zh-CN" dirty="0" smtClean="0"/>
                            <a:t>Percent</a:t>
                          </a:r>
                          <a:endParaRPr lang="zh-CN" altLang="en-US" dirty="0"/>
                        </a:p>
                      </a:txBody>
                      <a:tcPr/>
                    </a:tc>
                    <a:tc>
                      <a:txBody>
                        <a:bodyPr/>
                        <a:lstStyle/>
                        <a:p>
                          <a:r>
                            <a:rPr lang="en-US" altLang="zh-CN" dirty="0" smtClean="0"/>
                            <a:t>Good</a:t>
                          </a:r>
                          <a:r>
                            <a:rPr lang="zh-CN" altLang="en-US" baseline="0" dirty="0" smtClean="0"/>
                            <a:t> </a:t>
                          </a:r>
                          <a:r>
                            <a:rPr lang="en-US" altLang="zh-CN" baseline="0" dirty="0" smtClean="0"/>
                            <a:t>Percent</a:t>
                          </a:r>
                          <a:endParaRPr lang="zh-CN" altLang="en-US" dirty="0"/>
                        </a:p>
                      </a:txBody>
                      <a:tcPr/>
                    </a:tc>
                    <a:tc>
                      <a:txBody>
                        <a:bodyPr/>
                        <a:lstStyle/>
                        <a:p>
                          <a:r>
                            <a:rPr lang="en-US" altLang="zh-CN" dirty="0" smtClean="0"/>
                            <a:t>WOE</a:t>
                          </a:r>
                          <a:endParaRPr lang="zh-CN" altLang="en-US" dirty="0"/>
                        </a:p>
                      </a:txBody>
                      <a:tcPr/>
                    </a:tc>
                    <a:tc>
                      <a:txBody>
                        <a:bodyPr/>
                        <a:lstStyle/>
                        <a:p>
                          <a:r>
                            <a:rPr lang="en-US" altLang="zh-CN" dirty="0" smtClean="0"/>
                            <a:t>IV</a:t>
                          </a:r>
                          <a:endParaRPr lang="zh-CN" altLang="en-US" dirty="0"/>
                        </a:p>
                      </a:txBody>
                      <a:tcPr/>
                    </a:tc>
                  </a:tr>
                  <a:tr h="932942">
                    <a:tc>
                      <a:txBody>
                        <a:bodyPr/>
                        <a:lstStyle/>
                        <a:p>
                          <a:r>
                            <a:rPr lang="en-US" altLang="zh-CN" dirty="0" smtClean="0"/>
                            <a:t>1</a:t>
                          </a:r>
                          <a:endParaRPr lang="zh-CN" altLang="en-US" dirty="0"/>
                        </a:p>
                      </a:txBody>
                      <a:tcPr/>
                    </a:tc>
                    <a:tc>
                      <a:txBody>
                        <a:bodyPr/>
                        <a:lstStyle/>
                        <a:p>
                          <a:endParaRPr lang="zh-CN"/>
                        </a:p>
                      </a:txBody>
                      <a:tcPr>
                        <a:blipFill rotWithShape="0">
                          <a:blip r:embed="rId2"/>
                          <a:stretch>
                            <a:fillRect l="-69863" t="-43137" r="-711416" b="-264052"/>
                          </a:stretch>
                        </a:blipFill>
                      </a:tcPr>
                    </a:tc>
                    <a:tc>
                      <a:txBody>
                        <a:bodyPr/>
                        <a:lstStyle/>
                        <a:p>
                          <a:endParaRPr lang="zh-CN"/>
                        </a:p>
                      </a:txBody>
                      <a:tcPr>
                        <a:blipFill rotWithShape="0">
                          <a:blip r:embed="rId2"/>
                          <a:stretch>
                            <a:fillRect l="-163877" t="-43137" r="-586344" b="-264052"/>
                          </a:stretch>
                        </a:blipFill>
                      </a:tcPr>
                    </a:tc>
                    <a:tc>
                      <a:txBody>
                        <a:bodyPr/>
                        <a:lstStyle/>
                        <a:p>
                          <a:endParaRPr lang="zh-CN"/>
                        </a:p>
                      </a:txBody>
                      <a:tcPr>
                        <a:blipFill rotWithShape="0">
                          <a:blip r:embed="rId2"/>
                          <a:stretch>
                            <a:fillRect l="-242510" t="-43137" r="-438866" b="-264052"/>
                          </a:stretch>
                        </a:blipFill>
                      </a:tcPr>
                    </a:tc>
                    <a:tc>
                      <a:txBody>
                        <a:bodyPr/>
                        <a:lstStyle/>
                        <a:p>
                          <a:endParaRPr lang="zh-CN"/>
                        </a:p>
                      </a:txBody>
                      <a:tcPr>
                        <a:blipFill rotWithShape="0">
                          <a:blip r:embed="rId2"/>
                          <a:stretch>
                            <a:fillRect l="-341129" t="-43137" r="-337097" b="-264052"/>
                          </a:stretch>
                        </a:blipFill>
                      </a:tcPr>
                    </a:tc>
                    <a:tc>
                      <a:txBody>
                        <a:bodyPr/>
                        <a:lstStyle/>
                        <a:p>
                          <a:endParaRPr lang="zh-CN"/>
                        </a:p>
                      </a:txBody>
                      <a:tcPr>
                        <a:blipFill rotWithShape="0">
                          <a:blip r:embed="rId2"/>
                          <a:stretch>
                            <a:fillRect l="-430709" t="-43137" r="-229134" b="-264052"/>
                          </a:stretch>
                        </a:blipFill>
                      </a:tcPr>
                    </a:tc>
                    <a:tc>
                      <a:txBody>
                        <a:bodyPr/>
                        <a:lstStyle/>
                        <a:p>
                          <a:endParaRPr lang="zh-CN"/>
                        </a:p>
                      </a:txBody>
                      <a:tcPr>
                        <a:blipFill rotWithShape="0">
                          <a:blip r:embed="rId2"/>
                          <a:stretch>
                            <a:fillRect l="-233218" t="-43137" r="-692" b="-264052"/>
                          </a:stretch>
                        </a:blipFill>
                      </a:tcPr>
                    </a:tc>
                  </a:tr>
                  <a:tr h="658622">
                    <a:tc>
                      <a:txBody>
                        <a:bodyPr/>
                        <a:lstStyle/>
                        <a:p>
                          <a:r>
                            <a:rPr lang="en-US" altLang="zh-CN" dirty="0" smtClean="0"/>
                            <a:t>2</a:t>
                          </a:r>
                          <a:endParaRPr lang="zh-CN" altLang="en-US" dirty="0"/>
                        </a:p>
                      </a:txBody>
                      <a:tcPr/>
                    </a:tc>
                    <a:tc>
                      <a:txBody>
                        <a:bodyPr/>
                        <a:lstStyle/>
                        <a:p>
                          <a:endParaRPr lang="zh-CN"/>
                        </a:p>
                      </a:txBody>
                      <a:tcPr>
                        <a:blipFill rotWithShape="0">
                          <a:blip r:embed="rId2"/>
                          <a:stretch>
                            <a:fillRect l="-69863" t="-200917" r="-711416" b="-270642"/>
                          </a:stretch>
                        </a:blipFill>
                      </a:tcPr>
                    </a:tc>
                    <a:tc>
                      <a:txBody>
                        <a:bodyPr/>
                        <a:lstStyle/>
                        <a:p>
                          <a:endParaRPr lang="zh-CN"/>
                        </a:p>
                      </a:txBody>
                      <a:tcPr>
                        <a:blipFill rotWithShape="0">
                          <a:blip r:embed="rId2"/>
                          <a:stretch>
                            <a:fillRect l="-163877" t="-200917" r="-586344" b="-270642"/>
                          </a:stretch>
                        </a:blipFill>
                      </a:tcPr>
                    </a:tc>
                    <a:tc>
                      <a:txBody>
                        <a:bodyPr/>
                        <a:lstStyle/>
                        <a:p>
                          <a:endParaRPr lang="zh-CN"/>
                        </a:p>
                      </a:txBody>
                      <a:tcPr>
                        <a:blipFill rotWithShape="0">
                          <a:blip r:embed="rId2"/>
                          <a:stretch>
                            <a:fillRect l="-242510" t="-200917" r="-438866" b="-270642"/>
                          </a:stretch>
                        </a:blipFill>
                      </a:tcPr>
                    </a:tc>
                    <a:tc>
                      <a:txBody>
                        <a:bodyPr/>
                        <a:lstStyle/>
                        <a:p>
                          <a:endParaRPr lang="zh-CN"/>
                        </a:p>
                      </a:txBody>
                      <a:tcPr>
                        <a:blipFill rotWithShape="0">
                          <a:blip r:embed="rId2"/>
                          <a:stretch>
                            <a:fillRect l="-341129" t="-200917" r="-337097" b="-270642"/>
                          </a:stretch>
                        </a:blipFill>
                      </a:tcPr>
                    </a:tc>
                    <a:tc>
                      <a:txBody>
                        <a:bodyPr/>
                        <a:lstStyle/>
                        <a:p>
                          <a:endParaRPr lang="zh-CN"/>
                        </a:p>
                      </a:txBody>
                      <a:tcPr>
                        <a:blipFill rotWithShape="0">
                          <a:blip r:embed="rId2"/>
                          <a:stretch>
                            <a:fillRect l="-430709" t="-200917" r="-229134" b="-270642"/>
                          </a:stretch>
                        </a:blipFill>
                      </a:tcPr>
                    </a:tc>
                    <a:tc>
                      <a:txBody>
                        <a:bodyPr/>
                        <a:lstStyle/>
                        <a:p>
                          <a:endParaRPr lang="zh-CN"/>
                        </a:p>
                      </a:txBody>
                      <a:tcPr>
                        <a:blipFill rotWithShape="0">
                          <a:blip r:embed="rId2"/>
                          <a:stretch>
                            <a:fillRect l="-233218" t="-200917" r="-692" b="-270642"/>
                          </a:stretch>
                        </a:blipFill>
                      </a:tcPr>
                    </a:tc>
                  </a:tr>
                  <a:tr h="370840">
                    <a:tc>
                      <a:txBody>
                        <a:bodyPr/>
                        <a:lstStyle/>
                        <a:p>
                          <a:r>
                            <a:rPr lang="is-IS" altLang="zh-CN" dirty="0" smtClean="0"/>
                            <a: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658622">
                    <a:tc>
                      <a:txBody>
                        <a:bodyPr/>
                        <a:lstStyle/>
                        <a:p>
                          <a:r>
                            <a:rPr lang="en-US" altLang="zh-CN" dirty="0" smtClean="0"/>
                            <a:t>N</a:t>
                          </a:r>
                          <a:endParaRPr lang="zh-CN" altLang="en-US" dirty="0"/>
                        </a:p>
                      </a:txBody>
                      <a:tcPr/>
                    </a:tc>
                    <a:tc>
                      <a:txBody>
                        <a:bodyPr/>
                        <a:lstStyle/>
                        <a:p>
                          <a:endParaRPr lang="zh-CN"/>
                        </a:p>
                      </a:txBody>
                      <a:tcPr>
                        <a:blipFill rotWithShape="0">
                          <a:blip r:embed="rId2"/>
                          <a:stretch>
                            <a:fillRect l="-69863" t="-360185" r="-711416" b="-116667"/>
                          </a:stretch>
                        </a:blipFill>
                      </a:tcPr>
                    </a:tc>
                    <a:tc>
                      <a:txBody>
                        <a:bodyPr/>
                        <a:lstStyle/>
                        <a:p>
                          <a:endParaRPr lang="zh-CN"/>
                        </a:p>
                      </a:txBody>
                      <a:tcPr>
                        <a:blipFill rotWithShape="0">
                          <a:blip r:embed="rId2"/>
                          <a:stretch>
                            <a:fillRect l="-163877" t="-360185" r="-586344" b="-116667"/>
                          </a:stretch>
                        </a:blipFill>
                      </a:tcPr>
                    </a:tc>
                    <a:tc>
                      <a:txBody>
                        <a:bodyPr/>
                        <a:lstStyle/>
                        <a:p>
                          <a:endParaRPr lang="zh-CN"/>
                        </a:p>
                      </a:txBody>
                      <a:tcPr>
                        <a:blipFill rotWithShape="0">
                          <a:blip r:embed="rId2"/>
                          <a:stretch>
                            <a:fillRect l="-242510" t="-360185" r="-438866" b="-116667"/>
                          </a:stretch>
                        </a:blipFill>
                      </a:tcPr>
                    </a:tc>
                    <a:tc>
                      <a:txBody>
                        <a:bodyPr/>
                        <a:lstStyle/>
                        <a:p>
                          <a:endParaRPr lang="zh-CN"/>
                        </a:p>
                      </a:txBody>
                      <a:tcPr>
                        <a:blipFill rotWithShape="0">
                          <a:blip r:embed="rId2"/>
                          <a:stretch>
                            <a:fillRect l="-341129" t="-360185" r="-337097" b="-116667"/>
                          </a:stretch>
                        </a:blipFill>
                      </a:tcPr>
                    </a:tc>
                    <a:tc>
                      <a:txBody>
                        <a:bodyPr/>
                        <a:lstStyle/>
                        <a:p>
                          <a:endParaRPr lang="zh-CN"/>
                        </a:p>
                      </a:txBody>
                      <a:tcPr>
                        <a:blipFill rotWithShape="0">
                          <a:blip r:embed="rId2"/>
                          <a:stretch>
                            <a:fillRect l="-430709" t="-360185" r="-229134" b="-116667"/>
                          </a:stretch>
                        </a:blipFill>
                      </a:tcPr>
                    </a:tc>
                    <a:tc>
                      <a:txBody>
                        <a:bodyPr/>
                        <a:lstStyle/>
                        <a:p>
                          <a:endParaRPr lang="zh-CN"/>
                        </a:p>
                      </a:txBody>
                      <a:tcPr>
                        <a:blipFill rotWithShape="0">
                          <a:blip r:embed="rId2"/>
                          <a:stretch>
                            <a:fillRect l="-233218" t="-360185" r="-692" b="-116667"/>
                          </a:stretch>
                        </a:blipFill>
                      </a:tcPr>
                    </a:tc>
                  </a:tr>
                  <a:tr h="755777">
                    <a:tc>
                      <a:txBody>
                        <a:bodyPr/>
                        <a:lstStyle/>
                        <a:p>
                          <a:r>
                            <a:rPr lang="en-US" altLang="zh-CN" dirty="0" smtClean="0"/>
                            <a:t>Total</a:t>
                          </a:r>
                          <a:endParaRPr lang="zh-CN" altLang="en-US" dirty="0"/>
                        </a:p>
                      </a:txBody>
                      <a:tcPr/>
                    </a:tc>
                    <a:tc>
                      <a:txBody>
                        <a:bodyPr/>
                        <a:lstStyle/>
                        <a:p>
                          <a:endParaRPr lang="zh-CN"/>
                        </a:p>
                      </a:txBody>
                      <a:tcPr>
                        <a:blipFill rotWithShape="0">
                          <a:blip r:embed="rId2"/>
                          <a:stretch>
                            <a:fillRect l="-69863" t="-400806" r="-711416" b="-1613"/>
                          </a:stretch>
                        </a:blipFill>
                      </a:tcPr>
                    </a:tc>
                    <a:tc>
                      <a:txBody>
                        <a:bodyPr/>
                        <a:lstStyle/>
                        <a:p>
                          <a:endParaRPr lang="zh-CN"/>
                        </a:p>
                      </a:txBody>
                      <a:tcPr>
                        <a:blipFill rotWithShape="0">
                          <a:blip r:embed="rId2"/>
                          <a:stretch>
                            <a:fillRect l="-163877" t="-400806" r="-586344" b="-1613"/>
                          </a:stretch>
                        </a:blip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p>
                      </a:txBody>
                      <a:tcPr>
                        <a:blipFill rotWithShape="0">
                          <a:blip r:embed="rId2"/>
                          <a:stretch>
                            <a:fillRect l="-233218" t="-400806" r="-692" b="-1613"/>
                          </a:stretch>
                        </a:blipFill>
                      </a:tcPr>
                    </a:tc>
                  </a:tr>
                </a:tbl>
              </a:graphicData>
            </a:graphic>
          </p:graphicFrame>
        </mc:Fallback>
      </mc:AlternateContent>
    </p:spTree>
    <p:extLst>
      <p:ext uri="{BB962C8B-B14F-4D97-AF65-F5344CB8AC3E}">
        <p14:creationId xmlns:p14="http://schemas.microsoft.com/office/powerpoint/2010/main" val="715292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特征信息值（续）</a:t>
                </a:r>
                <a:endParaRPr kumimoji="1" lang="zh-CN" altLang="en-US" dirty="0"/>
              </a:p>
              <a:p>
                <a:pPr marL="0" indent="0">
                  <a:lnSpc>
                    <a:spcPts val="3000"/>
                  </a:lnSpc>
                  <a:spcBef>
                    <a:spcPts val="1200"/>
                  </a:spcBef>
                  <a:spcAft>
                    <a:spcPts val="1200"/>
                  </a:spcAft>
                  <a:buNone/>
                </a:pPr>
                <a:r>
                  <a:rPr kumimoji="1" lang="zh-CN" altLang="en-US" sz="2000" dirty="0" smtClean="0"/>
                  <a:t>从上式的计算可以看出，某变量的</a:t>
                </a:r>
                <a:r>
                  <a:rPr kumimoji="1" lang="en-US" altLang="zh-CN" sz="2000" dirty="0" smtClean="0"/>
                  <a:t>IV</a:t>
                </a:r>
                <a:r>
                  <a:rPr kumimoji="1" lang="zh-CN" altLang="en-US" sz="2000" dirty="0" smtClean="0"/>
                  <a:t>是该</a:t>
                </a:r>
                <a:r>
                  <a:rPr kumimoji="1" lang="zh-CN" altLang="en-US" sz="2000" dirty="0"/>
                  <a:t>变量</a:t>
                </a:r>
                <a:r>
                  <a:rPr kumimoji="1" lang="zh-CN" altLang="en-US" sz="2000" dirty="0" smtClean="0"/>
                  <a:t>每个箱的</a:t>
                </a:r>
                <a:r>
                  <a:rPr kumimoji="1" lang="en-US" altLang="zh-CN" sz="2000" dirty="0" smtClean="0"/>
                  <a:t>WOE</a:t>
                </a:r>
                <a:r>
                  <a:rPr kumimoji="1" lang="zh-CN" altLang="en-US" sz="2000" dirty="0" smtClean="0"/>
                  <a:t>的加权，权重是</a:t>
                </a:r>
                <a14:m>
                  <m:oMath xmlns:m="http://schemas.openxmlformats.org/officeDocument/2006/math">
                    <m:r>
                      <a:rPr lang="en-US" altLang="zh-CN" sz="2000" i="1">
                        <a:latin typeface="Cambria Math" charset="0"/>
                      </a:rPr>
                      <m: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m:rPr>
                                <m:sty m:val="p"/>
                              </m:rPr>
                              <a:rPr lang="en-US" altLang="zh-CN" sz="2000" i="1" smtClean="0">
                                <a:latin typeface="Cambria Math" charset="0"/>
                              </a:rPr>
                              <m:t>i</m:t>
                            </m:r>
                          </m:sub>
                        </m:sSub>
                      </m:num>
                      <m:den>
                        <m:r>
                          <a:rPr lang="en-US" altLang="zh-CN" sz="2000" i="1">
                            <a:latin typeface="Cambria Math" charset="0"/>
                          </a:rPr>
                          <m:t>𝐺</m:t>
                        </m:r>
                      </m:den>
                    </m:f>
                    <m:r>
                      <a:rPr lang="en-US" altLang="zh-CN" sz="2000" i="1">
                        <a:latin typeface="Cambria Math" charset="0"/>
                      </a:rPr>
                      <m: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m:rPr>
                                <m:sty m:val="p"/>
                              </m:rPr>
                              <a:rPr lang="en-US" altLang="zh-CN" sz="2000" i="1" smtClean="0">
                                <a:latin typeface="Cambria Math" charset="0"/>
                              </a:rPr>
                              <m:t>i</m:t>
                            </m:r>
                          </m:sub>
                        </m:sSub>
                      </m:num>
                      <m:den>
                        <m:r>
                          <a:rPr lang="en-US" altLang="zh-CN" sz="2000" i="1">
                            <a:latin typeface="Cambria Math" charset="0"/>
                          </a:rPr>
                          <m:t>𝐵</m:t>
                        </m:r>
                      </m:den>
                    </m:f>
                    <m:r>
                      <a:rPr lang="en-US" altLang="zh-CN" sz="2000" i="1">
                        <a:latin typeface="Cambria Math" charset="0"/>
                      </a:rPr>
                      <m:t>)</m:t>
                    </m:r>
                  </m:oMath>
                </a14:m>
                <a:r>
                  <a:rPr kumimoji="1" lang="zh-CN" altLang="en-US" sz="2000" dirty="0" smtClean="0"/>
                  <a:t>。如前所述，</a:t>
                </a:r>
                <a:r>
                  <a:rPr kumimoji="1" lang="en-US" altLang="zh-CN" sz="2000" dirty="0" smtClean="0"/>
                  <a:t>WOE</a:t>
                </a:r>
                <a:r>
                  <a:rPr kumimoji="1" lang="zh-CN" altLang="en-US" sz="2000" dirty="0" smtClean="0"/>
                  <a:t>的计算也可以是</a:t>
                </a:r>
                <a14:m>
                  <m:oMath xmlns:m="http://schemas.openxmlformats.org/officeDocument/2006/math">
                    <m:r>
                      <m:rPr>
                        <m:sty m:val="p"/>
                      </m:rPr>
                      <a:rPr lang="en-US" altLang="zh-CN" sz="2000">
                        <a:latin typeface="Cambria Math" charset="0"/>
                      </a:rPr>
                      <m:t>ln</m:t>
                    </m:r>
                    <m:r>
                      <a:rPr lang="en-US" altLang="zh-CN" sz="2000" i="1">
                        <a:latin typeface="Cambria Math" charset="0"/>
                      </a:rPr>
                      <m:t>⁡(</m:t>
                    </m:r>
                    <m:f>
                      <m:fPr>
                        <m:ctrlPr>
                          <a:rPr lang="bg-BG" altLang="zh-CN" sz="2000" i="1">
                            <a:latin typeface="Cambria Math" charset="0"/>
                          </a:rPr>
                        </m:ctrlPr>
                      </m:fPr>
                      <m:num>
                        <m:sSub>
                          <m:sSubPr>
                            <m:ctrlPr>
                              <a:rPr lang="en-US" altLang="zh-CN" sz="2000" i="1">
                                <a:latin typeface="Cambria Math" charset="0"/>
                              </a:rPr>
                            </m:ctrlPr>
                          </m:sSubPr>
                          <m:e>
                            <m:r>
                              <a:rPr lang="en-US" altLang="zh-CN" sz="2000" b="0" i="1" smtClean="0">
                                <a:latin typeface="Cambria Math" charset="0"/>
                              </a:rPr>
                              <m:t>𝐵</m:t>
                            </m:r>
                          </m:e>
                          <m:sub>
                            <m:r>
                              <a:rPr lang="en-US" altLang="zh-CN" sz="2000" i="1">
                                <a:latin typeface="Cambria Math" charset="0"/>
                              </a:rPr>
                              <m:t>1</m:t>
                            </m:r>
                          </m:sub>
                        </m:sSub>
                        <m:r>
                          <a:rPr lang="en-US" altLang="zh-CN" sz="2000" i="1">
                            <a:latin typeface="Cambria Math" charset="0"/>
                          </a:rPr>
                          <m:t>/</m:t>
                        </m:r>
                        <m:r>
                          <a:rPr lang="en-US" altLang="zh-CN" sz="2000" b="0" i="1" smtClean="0">
                            <a:latin typeface="Cambria Math" charset="0"/>
                          </a:rPr>
                          <m:t>𝐵</m:t>
                        </m:r>
                        <m:r>
                          <m:rPr>
                            <m:nor/>
                          </m:rPr>
                          <a:rPr lang="zh-CN" altLang="en-US" sz="2000" dirty="0"/>
                          <m:t> </m:t>
                        </m:r>
                      </m:num>
                      <m:den>
                        <m:sSub>
                          <m:sSubPr>
                            <m:ctrlPr>
                              <a:rPr lang="en-US" altLang="zh-CN" sz="2000" i="1">
                                <a:latin typeface="Cambria Math" charset="0"/>
                              </a:rPr>
                            </m:ctrlPr>
                          </m:sSubPr>
                          <m:e>
                            <m:r>
                              <a:rPr lang="en-US" altLang="zh-CN" sz="2000" b="0" i="1" smtClean="0">
                                <a:latin typeface="Cambria Math" charset="0"/>
                              </a:rPr>
                              <m:t>𝐺</m:t>
                            </m:r>
                          </m:e>
                          <m:sub>
                            <m:r>
                              <a:rPr lang="en-US" altLang="zh-CN" sz="2000" i="1">
                                <a:latin typeface="Cambria Math" charset="0"/>
                              </a:rPr>
                              <m:t>1</m:t>
                            </m:r>
                          </m:sub>
                        </m:sSub>
                        <m:r>
                          <a:rPr lang="en-US" altLang="zh-CN" sz="2000" i="1">
                            <a:latin typeface="Cambria Math" charset="0"/>
                          </a:rPr>
                          <m:t>/</m:t>
                        </m:r>
                        <m:r>
                          <a:rPr lang="en-US" altLang="zh-CN" sz="2000" b="0" i="1" smtClean="0">
                            <a:latin typeface="Cambria Math" charset="0"/>
                          </a:rPr>
                          <m:t>𝐺</m:t>
                        </m:r>
                        <m:r>
                          <m:rPr>
                            <m:nor/>
                          </m:rPr>
                          <a:rPr lang="zh-CN" altLang="en-US" sz="2000" dirty="0"/>
                          <m:t> </m:t>
                        </m:r>
                      </m:den>
                    </m:f>
                    <m:r>
                      <a:rPr lang="en-US" altLang="zh-CN" sz="2000" i="1">
                        <a:latin typeface="Cambria Math" charset="0"/>
                      </a:rPr>
                      <m:t>)</m:t>
                    </m:r>
                  </m:oMath>
                </a14:m>
                <a:r>
                  <a:rPr kumimoji="1" lang="zh-CN" altLang="en-US" sz="2000" dirty="0" smtClean="0"/>
                  <a:t>。则此时权重也影响修正为</a:t>
                </a:r>
                <a14:m>
                  <m:oMath xmlns:m="http://schemas.openxmlformats.org/officeDocument/2006/math">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m:rPr>
                                <m:sty m:val="p"/>
                              </m:rPr>
                              <a:rPr lang="en-US" altLang="zh-CN" sz="2000" i="1">
                                <a:latin typeface="Cambria Math" charset="0"/>
                              </a:rPr>
                              <m:t>i</m:t>
                            </m:r>
                          </m:sub>
                        </m:sSub>
                      </m:num>
                      <m:den>
                        <m:r>
                          <a:rPr lang="en-US" altLang="zh-CN" sz="2000" i="1">
                            <a:latin typeface="Cambria Math" charset="0"/>
                          </a:rPr>
                          <m:t>𝐵</m:t>
                        </m:r>
                      </m:den>
                    </m:f>
                    <m:r>
                      <a:rPr lang="en-US" altLang="zh-CN" sz="2000" b="0" i="1" smtClean="0">
                        <a:latin typeface="Cambria Math" charset="0"/>
                      </a:rPr>
                      <m: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m:rPr>
                                <m:sty m:val="p"/>
                              </m:rPr>
                              <a:rPr lang="en-US" altLang="zh-CN" sz="2000" i="1">
                                <a:latin typeface="Cambria Math" charset="0"/>
                              </a:rPr>
                              <m:t>i</m:t>
                            </m:r>
                          </m:sub>
                        </m:sSub>
                      </m:num>
                      <m:den>
                        <m:r>
                          <a:rPr lang="en-US" altLang="zh-CN" sz="2000" i="1">
                            <a:latin typeface="Cambria Math" charset="0"/>
                          </a:rPr>
                          <m:t>𝐺</m:t>
                        </m:r>
                      </m:den>
                    </m:f>
                  </m:oMath>
                </a14:m>
                <a:r>
                  <a:rPr kumimoji="1" lang="zh-CN" altLang="en-US" sz="2000" dirty="0" smtClean="0"/>
                  <a:t>。关于</a:t>
                </a:r>
                <a:r>
                  <a:rPr kumimoji="1" lang="en-US" altLang="zh-CN" sz="2000" dirty="0" smtClean="0"/>
                  <a:t>IV</a:t>
                </a:r>
                <a:r>
                  <a:rPr kumimoji="1" lang="zh-CN" altLang="en-US" sz="2000" dirty="0" smtClean="0"/>
                  <a:t>，我们有：</a:t>
                </a:r>
              </a:p>
              <a:p>
                <a:pPr marL="0" indent="0">
                  <a:lnSpc>
                    <a:spcPts val="3000"/>
                  </a:lnSpc>
                  <a:spcBef>
                    <a:spcPts val="1200"/>
                  </a:spcBef>
                  <a:spcAft>
                    <a:spcPts val="1200"/>
                  </a:spcAft>
                  <a:buNone/>
                </a:pPr>
                <a:r>
                  <a:rPr kumimoji="1" lang="zh-CN" altLang="en-US" sz="2000" b="1" dirty="0" smtClean="0"/>
                  <a:t>非负性</a:t>
                </a:r>
                <a:r>
                  <a:rPr kumimoji="1" lang="zh-CN" altLang="en-US" sz="2000" dirty="0" smtClean="0"/>
                  <a:t>：如果</a:t>
                </a:r>
                <a14:m>
                  <m:oMath xmlns:m="http://schemas.openxmlformats.org/officeDocument/2006/math">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m:rPr>
                                <m:sty m:val="p"/>
                              </m:rPr>
                              <a:rPr lang="en-US" altLang="zh-CN" sz="2000" i="1">
                                <a:latin typeface="Cambria Math" charset="0"/>
                              </a:rPr>
                              <m:t>i</m:t>
                            </m:r>
                          </m:sub>
                        </m:sSub>
                      </m:num>
                      <m:den>
                        <m:r>
                          <a:rPr lang="en-US" altLang="zh-CN" sz="2000" i="1">
                            <a:latin typeface="Cambria Math" charset="0"/>
                          </a:rPr>
                          <m:t>𝐺</m:t>
                        </m:r>
                      </m:den>
                    </m:f>
                    <m:r>
                      <a:rPr lang="en-US" altLang="zh-CN" sz="2000" b="0" i="1" smtClean="0">
                        <a:latin typeface="Cambria Math" charset="0"/>
                      </a:rPr>
                      <m:t>&gt;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m:rPr>
                                <m:sty m:val="p"/>
                              </m:rPr>
                              <a:rPr lang="en-US" altLang="zh-CN" sz="2000" i="1">
                                <a:latin typeface="Cambria Math" charset="0"/>
                              </a:rPr>
                              <m:t>i</m:t>
                            </m:r>
                          </m:sub>
                        </m:sSub>
                      </m:num>
                      <m:den>
                        <m:r>
                          <a:rPr lang="en-US" altLang="zh-CN" sz="2000" i="1">
                            <a:latin typeface="Cambria Math" charset="0"/>
                          </a:rPr>
                          <m:t>𝐵</m:t>
                        </m:r>
                      </m:den>
                    </m:f>
                  </m:oMath>
                </a14:m>
                <a:r>
                  <a:rPr kumimoji="1" lang="en-US" altLang="zh-CN" sz="2000" dirty="0" smtClean="0"/>
                  <a:t>,</a:t>
                </a:r>
                <a:r>
                  <a:rPr kumimoji="1" lang="zh-CN" altLang="en-US" sz="2000" dirty="0" smtClean="0"/>
                  <a:t>则</a:t>
                </a:r>
                <a14:m>
                  <m:oMath xmlns:m="http://schemas.openxmlformats.org/officeDocument/2006/math">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m:rPr>
                                <m:sty m:val="p"/>
                              </m:rPr>
                              <a:rPr lang="en-US" altLang="zh-CN" sz="2000" i="1">
                                <a:latin typeface="Cambria Math" charset="0"/>
                              </a:rPr>
                              <m:t>i</m:t>
                            </m:r>
                          </m:sub>
                        </m:sSub>
                      </m:num>
                      <m:den>
                        <m:r>
                          <a:rPr lang="en-US" altLang="zh-CN" sz="2000" i="1">
                            <a:latin typeface="Cambria Math" charset="0"/>
                          </a:rPr>
                          <m:t>𝐺</m:t>
                        </m:r>
                      </m:den>
                    </m:f>
                    <m:r>
                      <a:rPr lang="en-US" altLang="zh-CN" sz="2000" i="1">
                        <a:latin typeface="Cambria Math" charset="0"/>
                      </a:rPr>
                      <m: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m:rPr>
                                <m:sty m:val="p"/>
                              </m:rPr>
                              <a:rPr lang="en-US" altLang="zh-CN" sz="2000" i="1">
                                <a:latin typeface="Cambria Math" charset="0"/>
                              </a:rPr>
                              <m:t>i</m:t>
                            </m:r>
                          </m:sub>
                        </m:sSub>
                      </m:num>
                      <m:den>
                        <m:r>
                          <a:rPr lang="en-US" altLang="zh-CN" sz="2000" i="1">
                            <a:latin typeface="Cambria Math" charset="0"/>
                          </a:rPr>
                          <m:t>𝐵</m:t>
                        </m:r>
                      </m:den>
                    </m:f>
                    <m:r>
                      <a:rPr lang="en-US" altLang="zh-CN" sz="2000" b="0" i="1" smtClean="0">
                        <a:latin typeface="Cambria Math" charset="0"/>
                      </a:rPr>
                      <m:t>&gt;0</m:t>
                    </m:r>
                  </m:oMath>
                </a14:m>
                <a:r>
                  <a:rPr kumimoji="1" lang="en-US" altLang="zh-CN" sz="2000" dirty="0" smtClean="0"/>
                  <a:t>, </a:t>
                </a:r>
                <a:r>
                  <a:rPr kumimoji="1" lang="zh-CN" altLang="en-US" sz="2000" dirty="0" smtClean="0"/>
                  <a:t>且</a:t>
                </a:r>
                <a14:m>
                  <m:oMath xmlns:m="http://schemas.openxmlformats.org/officeDocument/2006/math">
                    <m:f>
                      <m:fPr>
                        <m:ctrlPr>
                          <a:rPr lang="bg-BG"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a:rPr lang="en-US" altLang="zh-CN" sz="2000" i="1">
                                <a:latin typeface="Cambria Math" charset="0"/>
                              </a:rPr>
                              <m:t>1</m:t>
                            </m:r>
                          </m:sub>
                        </m:sSub>
                        <m:r>
                          <a:rPr lang="en-US" altLang="zh-CN" sz="2000" i="1">
                            <a:latin typeface="Cambria Math" charset="0"/>
                          </a:rPr>
                          <m:t>/</m:t>
                        </m:r>
                        <m:r>
                          <a:rPr lang="en-US" altLang="zh-CN" sz="2000" i="1">
                            <a:latin typeface="Cambria Math" charset="0"/>
                          </a:rPr>
                          <m:t>𝐺</m:t>
                        </m:r>
                        <m:r>
                          <m:rPr>
                            <m:nor/>
                          </m:rPr>
                          <a:rPr lang="zh-CN" altLang="en-US" sz="2000" dirty="0"/>
                          <m:t> </m:t>
                        </m:r>
                      </m:num>
                      <m:den>
                        <m:sSub>
                          <m:sSubPr>
                            <m:ctrlPr>
                              <a:rPr lang="en-US" altLang="zh-CN" sz="2000" i="1">
                                <a:latin typeface="Cambria Math" charset="0"/>
                              </a:rPr>
                            </m:ctrlPr>
                          </m:sSubPr>
                          <m:e>
                            <m:r>
                              <a:rPr lang="en-US" altLang="zh-CN" sz="2000" i="1">
                                <a:latin typeface="Cambria Math" charset="0"/>
                              </a:rPr>
                              <m:t>𝐵</m:t>
                            </m:r>
                          </m:e>
                          <m:sub>
                            <m:r>
                              <a:rPr lang="en-US" altLang="zh-CN" sz="2000" i="1">
                                <a:latin typeface="Cambria Math" charset="0"/>
                              </a:rPr>
                              <m:t>1</m:t>
                            </m:r>
                          </m:sub>
                        </m:sSub>
                        <m:r>
                          <a:rPr lang="en-US" altLang="zh-CN" sz="2000" i="1">
                            <a:latin typeface="Cambria Math" charset="0"/>
                          </a:rPr>
                          <m:t>/</m:t>
                        </m:r>
                        <m:r>
                          <a:rPr lang="en-US" altLang="zh-CN" sz="2000" i="1">
                            <a:latin typeface="Cambria Math" charset="0"/>
                          </a:rPr>
                          <m:t>𝐵</m:t>
                        </m:r>
                        <m:r>
                          <m:rPr>
                            <m:nor/>
                          </m:rPr>
                          <a:rPr lang="zh-CN" altLang="en-US" sz="2000" dirty="0"/>
                          <m:t> </m:t>
                        </m:r>
                      </m:den>
                    </m:f>
                    <m:r>
                      <a:rPr lang="en-US" altLang="zh-CN" sz="2000" b="0" i="1" dirty="0" smtClean="0">
                        <a:latin typeface="Cambria Math" charset="0"/>
                      </a:rPr>
                      <m:t>&gt;1</m:t>
                    </m:r>
                  </m:oMath>
                </a14:m>
                <a:r>
                  <a:rPr kumimoji="1" lang="en-US" altLang="zh-CN" sz="2000" dirty="0" smtClean="0"/>
                  <a:t>, </a:t>
                </a:r>
                <a:r>
                  <a:rPr kumimoji="1" lang="zh-CN" altLang="en-US" sz="2000" dirty="0" smtClean="0"/>
                  <a:t>进而有</a:t>
                </a:r>
                <a14:m>
                  <m:oMath xmlns:m="http://schemas.openxmlformats.org/officeDocument/2006/math">
                    <m:func>
                      <m:funcPr>
                        <m:ctrlPr>
                          <a:rPr lang="en-US" altLang="zh-CN" sz="2000" i="1">
                            <a:latin typeface="Cambria Math" charset="0"/>
                          </a:rPr>
                        </m:ctrlPr>
                      </m:funcPr>
                      <m:fName>
                        <m:r>
                          <m:rPr>
                            <m:sty m:val="p"/>
                          </m:rPr>
                          <a:rPr lang="en-US" altLang="zh-CN" sz="2000">
                            <a:latin typeface="Cambria Math" charset="0"/>
                          </a:rPr>
                          <m:t>ln</m:t>
                        </m:r>
                      </m:fName>
                      <m:e>
                        <m:d>
                          <m:dPr>
                            <m:ctrlPr>
                              <a:rPr lang="en-US" altLang="zh-CN" sz="2000" i="1">
                                <a:latin typeface="Cambria Math" charset="0"/>
                              </a:rPr>
                            </m:ctrlPr>
                          </m:dPr>
                          <m:e>
                            <m:f>
                              <m:fPr>
                                <m:type m:val="lin"/>
                                <m:ctrlPr>
                                  <a:rPr lang="bg-BG" altLang="zh-CN" sz="2000" i="1" dirty="0">
                                    <a:latin typeface="Cambria Math" charset="0"/>
                                  </a:rPr>
                                </m:ctrlPr>
                              </m:fPr>
                              <m:num>
                                <m:d>
                                  <m:dPr>
                                    <m:ctrlPr>
                                      <a:rPr lang="bg-BG" altLang="zh-CN" sz="2000" i="1">
                                        <a:latin typeface="Cambria Math" charset="0"/>
                                      </a:rPr>
                                    </m:ctrlPr>
                                  </m:dPr>
                                  <m:e>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a:rPr lang="en-US" altLang="zh-CN" sz="2000" i="1">
                                                <a:latin typeface="Cambria Math" charset="0"/>
                                              </a:rPr>
                                              <m:t>1</m:t>
                                            </m:r>
                                          </m:sub>
                                        </m:sSub>
                                      </m:num>
                                      <m:den>
                                        <m:r>
                                          <a:rPr lang="en-US" altLang="zh-CN" sz="2000" i="1">
                                            <a:latin typeface="Cambria Math" charset="0"/>
                                          </a:rPr>
                                          <m:t>𝐺</m:t>
                                        </m:r>
                                        <m:r>
                                          <m:rPr>
                                            <m:nor/>
                                          </m:rPr>
                                          <a:rPr lang="zh-CN" altLang="en-US" sz="2000" dirty="0"/>
                                          <m:t> </m:t>
                                        </m:r>
                                      </m:den>
                                    </m:f>
                                  </m:e>
                                </m:d>
                              </m:num>
                              <m:den>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a:rPr lang="en-US" altLang="zh-CN" sz="2000" i="1">
                                            <a:latin typeface="Cambria Math" charset="0"/>
                                          </a:rPr>
                                          <m:t>1</m:t>
                                        </m:r>
                                      </m:sub>
                                    </m:sSub>
                                  </m:num>
                                  <m:den>
                                    <m:r>
                                      <a:rPr lang="en-US" altLang="zh-CN" sz="2000" i="1">
                                        <a:latin typeface="Cambria Math" charset="0"/>
                                      </a:rPr>
                                      <m:t>𝐵</m:t>
                                    </m:r>
                                    <m:r>
                                      <m:rPr>
                                        <m:nor/>
                                      </m:rPr>
                                      <a:rPr lang="zh-CN" altLang="en-US" sz="2000" dirty="0"/>
                                      <m:t> </m:t>
                                    </m:r>
                                  </m:den>
                                </m:f>
                              </m:den>
                            </m:f>
                          </m:e>
                        </m:d>
                      </m:e>
                    </m:func>
                    <m:r>
                      <a:rPr lang="en-US" altLang="zh-CN" sz="2000" b="0" i="1" dirty="0" smtClean="0">
                        <a:latin typeface="Cambria Math" charset="0"/>
                      </a:rPr>
                      <m:t>&gt;0</m:t>
                    </m:r>
                  </m:oMath>
                </a14:m>
                <a:r>
                  <a:rPr kumimoji="1" lang="en-US" altLang="zh-CN" sz="2000" dirty="0" smtClean="0"/>
                  <a:t>, </a:t>
                </a:r>
                <a:r>
                  <a:rPr kumimoji="1" lang="zh-CN" altLang="en-US" sz="2000" dirty="0" smtClean="0"/>
                  <a:t>从而</a:t>
                </a:r>
                <a14:m>
                  <m:oMath xmlns:m="http://schemas.openxmlformats.org/officeDocument/2006/math">
                    <m:d>
                      <m:dPr>
                        <m:ctrlPr>
                          <a:rPr lang="en-US" altLang="zh-CN" sz="2000" i="1">
                            <a:latin typeface="Cambria Math" charset="0"/>
                          </a:rPr>
                        </m:ctrlPr>
                      </m:dPr>
                      <m:e>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a:rPr lang="en-US" altLang="zh-CN" sz="2000" i="1">
                                    <a:latin typeface="Cambria Math" charset="0"/>
                                  </a:rPr>
                                  <m:t>1</m:t>
                                </m:r>
                              </m:sub>
                            </m:sSub>
                          </m:num>
                          <m:den>
                            <m:r>
                              <a:rPr lang="en-US" altLang="zh-CN" sz="2000" i="1">
                                <a:latin typeface="Cambria Math" charset="0"/>
                              </a:rPr>
                              <m:t>𝐺</m:t>
                            </m:r>
                          </m:den>
                        </m:f>
                        <m:r>
                          <a:rPr lang="en-US" altLang="zh-CN" sz="2000" i="1">
                            <a:latin typeface="Cambria Math" charset="0"/>
                          </a:rPr>
                          <m:t>−</m:t>
                        </m:r>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a:rPr lang="en-US" altLang="zh-CN" sz="2000" i="1">
                                    <a:latin typeface="Cambria Math" charset="0"/>
                                  </a:rPr>
                                  <m:t>1</m:t>
                                </m:r>
                              </m:sub>
                            </m:sSub>
                          </m:num>
                          <m:den>
                            <m:r>
                              <a:rPr lang="en-US" altLang="zh-CN" sz="2000" i="1">
                                <a:latin typeface="Cambria Math" charset="0"/>
                              </a:rPr>
                              <m:t>𝐵</m:t>
                            </m:r>
                          </m:den>
                        </m:f>
                      </m:e>
                    </m:d>
                    <m:func>
                      <m:funcPr>
                        <m:ctrlPr>
                          <a:rPr lang="en-US" altLang="zh-CN" sz="2000" i="1">
                            <a:latin typeface="Cambria Math" charset="0"/>
                          </a:rPr>
                        </m:ctrlPr>
                      </m:funcPr>
                      <m:fName>
                        <m:r>
                          <m:rPr>
                            <m:sty m:val="p"/>
                          </m:rPr>
                          <a:rPr lang="en-US" altLang="zh-CN" sz="2000">
                            <a:latin typeface="Cambria Math" charset="0"/>
                          </a:rPr>
                          <m:t>ln</m:t>
                        </m:r>
                      </m:fName>
                      <m:e>
                        <m:d>
                          <m:dPr>
                            <m:ctrlPr>
                              <a:rPr lang="en-US" altLang="zh-CN" sz="2000" i="1">
                                <a:latin typeface="Cambria Math" charset="0"/>
                              </a:rPr>
                            </m:ctrlPr>
                          </m:dPr>
                          <m:e>
                            <m:f>
                              <m:fPr>
                                <m:type m:val="lin"/>
                                <m:ctrlPr>
                                  <a:rPr lang="bg-BG" altLang="zh-CN" sz="2000" i="1" dirty="0">
                                    <a:latin typeface="Cambria Math" charset="0"/>
                                  </a:rPr>
                                </m:ctrlPr>
                              </m:fPr>
                              <m:num>
                                <m:d>
                                  <m:dPr>
                                    <m:ctrlPr>
                                      <a:rPr lang="bg-BG" altLang="zh-CN" sz="2000" i="1">
                                        <a:latin typeface="Cambria Math" charset="0"/>
                                      </a:rPr>
                                    </m:ctrlPr>
                                  </m:dPr>
                                  <m:e>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𝐺</m:t>
                                            </m:r>
                                          </m:e>
                                          <m:sub>
                                            <m:r>
                                              <a:rPr lang="en-US" altLang="zh-CN" sz="2000" i="1">
                                                <a:latin typeface="Cambria Math" charset="0"/>
                                              </a:rPr>
                                              <m:t>1</m:t>
                                            </m:r>
                                          </m:sub>
                                        </m:sSub>
                                      </m:num>
                                      <m:den>
                                        <m:r>
                                          <a:rPr lang="en-US" altLang="zh-CN" sz="2000" i="1">
                                            <a:latin typeface="Cambria Math" charset="0"/>
                                          </a:rPr>
                                          <m:t>𝐺</m:t>
                                        </m:r>
                                        <m:r>
                                          <m:rPr>
                                            <m:nor/>
                                          </m:rPr>
                                          <a:rPr lang="zh-CN" altLang="en-US" sz="2000" dirty="0"/>
                                          <m:t> </m:t>
                                        </m:r>
                                      </m:den>
                                    </m:f>
                                  </m:e>
                                </m:d>
                              </m:num>
                              <m:den>
                                <m:f>
                                  <m:fPr>
                                    <m:ctrlPr>
                                      <a:rPr lang="en-US" altLang="zh-CN" sz="2000" i="1">
                                        <a:latin typeface="Cambria Math" charset="0"/>
                                      </a:rPr>
                                    </m:ctrlPr>
                                  </m:fPr>
                                  <m:num>
                                    <m:sSub>
                                      <m:sSubPr>
                                        <m:ctrlPr>
                                          <a:rPr lang="en-US" altLang="zh-CN" sz="2000" i="1">
                                            <a:latin typeface="Cambria Math" charset="0"/>
                                          </a:rPr>
                                        </m:ctrlPr>
                                      </m:sSubPr>
                                      <m:e>
                                        <m:r>
                                          <a:rPr lang="en-US" altLang="zh-CN" sz="2000" i="1">
                                            <a:latin typeface="Cambria Math" charset="0"/>
                                          </a:rPr>
                                          <m:t>𝐵</m:t>
                                        </m:r>
                                      </m:e>
                                      <m:sub>
                                        <m:r>
                                          <a:rPr lang="en-US" altLang="zh-CN" sz="2000" i="1">
                                            <a:latin typeface="Cambria Math" charset="0"/>
                                          </a:rPr>
                                          <m:t>1</m:t>
                                        </m:r>
                                      </m:sub>
                                    </m:sSub>
                                  </m:num>
                                  <m:den>
                                    <m:r>
                                      <a:rPr lang="en-US" altLang="zh-CN" sz="2000" i="1">
                                        <a:latin typeface="Cambria Math" charset="0"/>
                                      </a:rPr>
                                      <m:t>𝐵</m:t>
                                    </m:r>
                                    <m:r>
                                      <m:rPr>
                                        <m:nor/>
                                      </m:rPr>
                                      <a:rPr lang="zh-CN" altLang="en-US" sz="2000" dirty="0"/>
                                      <m:t> </m:t>
                                    </m:r>
                                  </m:den>
                                </m:f>
                              </m:den>
                            </m:f>
                          </m:e>
                        </m:d>
                      </m:e>
                    </m:func>
                    <m:r>
                      <a:rPr lang="en-US" altLang="zh-CN" sz="2000" b="0" i="1" smtClean="0">
                        <a:latin typeface="Cambria Math" charset="0"/>
                      </a:rPr>
                      <m:t>&gt;0</m:t>
                    </m:r>
                  </m:oMath>
                </a14:m>
                <a:r>
                  <a:rPr lang="en-US" altLang="zh-CN" sz="2000" dirty="0" smtClean="0"/>
                  <a:t>,</a:t>
                </a:r>
                <a:r>
                  <a:rPr lang="zh-CN" altLang="en-US" sz="2000" dirty="0" smtClean="0"/>
                  <a:t>于是</a:t>
                </a:r>
                <a:r>
                  <a:rPr lang="en-US" altLang="zh-CN" sz="2000" dirty="0" smtClean="0"/>
                  <a:t>IV&gt;0.</a:t>
                </a:r>
              </a:p>
              <a:p>
                <a:pPr marL="0" indent="0">
                  <a:lnSpc>
                    <a:spcPts val="3000"/>
                  </a:lnSpc>
                  <a:spcBef>
                    <a:spcPts val="1200"/>
                  </a:spcBef>
                  <a:spcAft>
                    <a:spcPts val="1200"/>
                  </a:spcAft>
                  <a:buNone/>
                </a:pPr>
                <a:r>
                  <a:rPr lang="zh-CN" altLang="en-US" sz="2000" b="1" dirty="0" smtClean="0"/>
                  <a:t>权重性</a:t>
                </a:r>
                <a:r>
                  <a:rPr lang="zh-CN" altLang="en-US" sz="2000" dirty="0" smtClean="0"/>
                  <a:t>：</a:t>
                </a:r>
                <a:r>
                  <a:rPr lang="en-US" altLang="zh-CN" sz="2000" dirty="0" smtClean="0"/>
                  <a:t>WOE</a:t>
                </a:r>
                <a:r>
                  <a:rPr lang="zh-CN" altLang="en-US" sz="2000" dirty="0" smtClean="0"/>
                  <a:t>反映的是每箱中好坏比相对全体样本好坏比的超出（</a:t>
                </a:r>
                <a:r>
                  <a:rPr lang="en-US" altLang="zh-CN" sz="2000" dirty="0" smtClean="0"/>
                  <a:t>excess</a:t>
                </a:r>
                <a:r>
                  <a:rPr lang="zh-CN" altLang="en-US" sz="2000" dirty="0" smtClean="0"/>
                  <a:t>），而</a:t>
                </a:r>
                <a:r>
                  <a:rPr lang="en-US" altLang="zh-CN" sz="2000" dirty="0" smtClean="0"/>
                  <a:t>IV</a:t>
                </a:r>
                <a:r>
                  <a:rPr lang="zh-CN" altLang="en-US" sz="2000" dirty="0" smtClean="0"/>
                  <a:t>反映的是在该箱体量的意义下，这种超出的显著性。例如，某一箱的好、坏各自占了</a:t>
                </a:r>
                <a:r>
                  <a:rPr lang="en-US" altLang="zh-CN" sz="2000" dirty="0" smtClean="0"/>
                  <a:t>2%</a:t>
                </a:r>
                <a:r>
                  <a:rPr lang="zh-CN" altLang="en-US" sz="2000" dirty="0" smtClean="0"/>
                  <a:t>和</a:t>
                </a:r>
                <a:r>
                  <a:rPr lang="en-US" altLang="zh-CN" sz="2000" dirty="0" smtClean="0"/>
                  <a:t>1%</a:t>
                </a:r>
                <a:r>
                  <a:rPr lang="zh-CN" altLang="en-US" sz="2000" dirty="0" smtClean="0"/>
                  <a:t>，另一箱中的</a:t>
                </a:r>
                <a:r>
                  <a:rPr lang="zh-CN" altLang="en-US" sz="2000" dirty="0"/>
                  <a:t>好、坏各自占了</a:t>
                </a:r>
                <a:r>
                  <a:rPr lang="en-US" altLang="zh-CN" sz="2000" dirty="0" smtClean="0"/>
                  <a:t>20%</a:t>
                </a:r>
                <a:r>
                  <a:rPr lang="zh-CN" altLang="en-US" sz="2000" dirty="0"/>
                  <a:t>和</a:t>
                </a:r>
                <a:r>
                  <a:rPr lang="en-US" altLang="zh-CN" sz="2000" dirty="0" smtClean="0"/>
                  <a:t>10%</a:t>
                </a:r>
                <a:r>
                  <a:rPr lang="zh-CN" altLang="en-US" sz="2000" dirty="0" smtClean="0"/>
                  <a:t>。从</a:t>
                </a:r>
                <a:r>
                  <a:rPr lang="en-US" altLang="zh-CN" sz="2000" dirty="0" smtClean="0"/>
                  <a:t>WOE</a:t>
                </a:r>
                <a:r>
                  <a:rPr lang="zh-CN" altLang="en-US" sz="2000" dirty="0" smtClean="0"/>
                  <a:t>的角度看， 二者是一致的，都是</a:t>
                </a:r>
                <a:r>
                  <a:rPr lang="en-US" altLang="zh-CN" sz="2000" dirty="0" smtClean="0"/>
                  <a:t>ln(2)</a:t>
                </a:r>
                <a:r>
                  <a:rPr lang="zh-CN" altLang="en-US" sz="2000" dirty="0" smtClean="0"/>
                  <a:t>。但是前者的体量较少而后者的体量较大，分别是（</a:t>
                </a:r>
                <a:r>
                  <a:rPr lang="en-US" altLang="zh-CN" sz="2000" dirty="0" smtClean="0"/>
                  <a:t>2%-1%</a:t>
                </a:r>
                <a:r>
                  <a:rPr lang="zh-CN" altLang="en-US" sz="2000" dirty="0" smtClean="0"/>
                  <a:t>）</a:t>
                </a:r>
                <a:r>
                  <a:rPr lang="en-US" altLang="zh-CN" sz="2000" dirty="0" smtClean="0"/>
                  <a:t>=1%</a:t>
                </a:r>
                <a:r>
                  <a:rPr lang="zh-CN" altLang="en-US" sz="2000" dirty="0" smtClean="0"/>
                  <a:t>与（</a:t>
                </a:r>
                <a:r>
                  <a:rPr lang="en-US" altLang="zh-CN" sz="2000" dirty="0" smtClean="0"/>
                  <a:t>20%-10%</a:t>
                </a:r>
                <a:r>
                  <a:rPr lang="zh-CN" altLang="en-US" sz="2000" dirty="0" smtClean="0"/>
                  <a:t>）</a:t>
                </a:r>
                <a:r>
                  <a:rPr lang="en-US" altLang="zh-CN" sz="2000" dirty="0" smtClean="0"/>
                  <a:t>=10%</a:t>
                </a:r>
                <a:r>
                  <a:rPr lang="zh-CN" altLang="en-US" sz="2000" dirty="0" smtClean="0"/>
                  <a:t>。所以后者的显著性更强一些。</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56" t="-1925" r="-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29779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WOE</a:t>
            </a:r>
            <a:r>
              <a:rPr lang="zh-CN" altLang="en-US" dirty="0"/>
              <a:t>与</a:t>
            </a:r>
            <a:r>
              <a:rPr lang="zh-CN" altLang="zh-CN" dirty="0"/>
              <a:t>特征信息值</a:t>
            </a:r>
            <a:endParaRPr kumimoji="1" lang="zh-CN" altLang="en-US" dirty="0"/>
          </a:p>
        </p:txBody>
      </p:sp>
      <p:sp>
        <p:nvSpPr>
          <p:cNvPr id="3" name="内容占位符 2"/>
          <p:cNvSpPr>
            <a:spLocks noGrp="1"/>
          </p:cNvSpPr>
          <p:nvPr>
            <p:ph idx="1"/>
          </p:nvPr>
        </p:nvSpPr>
        <p:spPr/>
        <p:txBody>
          <a:bodyPr/>
          <a:lstStyle/>
          <a:p>
            <a:r>
              <a:rPr kumimoji="1" lang="zh-CN" altLang="en-US" dirty="0"/>
              <a:t>特征信息值（续）</a:t>
            </a:r>
          </a:p>
          <a:p>
            <a:pPr marL="0" indent="0">
              <a:lnSpc>
                <a:spcPts val="4000"/>
              </a:lnSpc>
              <a:spcBef>
                <a:spcPts val="1200"/>
              </a:spcBef>
              <a:spcAft>
                <a:spcPts val="1200"/>
              </a:spcAft>
              <a:buNone/>
            </a:pPr>
            <a:r>
              <a:rPr kumimoji="1" lang="zh-CN" altLang="en-US" sz="2000" dirty="0" smtClean="0"/>
              <a:t>关于</a:t>
            </a:r>
            <a:r>
              <a:rPr kumimoji="1" lang="en-US" altLang="zh-CN" sz="2000" dirty="0" smtClean="0"/>
              <a:t>IV</a:t>
            </a:r>
            <a:r>
              <a:rPr kumimoji="1" lang="zh-CN" altLang="en-US" sz="2000" dirty="0" smtClean="0"/>
              <a:t>，我们需要注意几点：</a:t>
            </a:r>
          </a:p>
          <a:p>
            <a:pPr marL="514350" indent="-514350">
              <a:lnSpc>
                <a:spcPts val="4000"/>
              </a:lnSpc>
              <a:spcBef>
                <a:spcPts val="1200"/>
              </a:spcBef>
              <a:spcAft>
                <a:spcPts val="1200"/>
              </a:spcAft>
              <a:buFont typeface="+mj-lt"/>
              <a:buAutoNum type="romanUcPeriod"/>
            </a:pPr>
            <a:r>
              <a:rPr kumimoji="1" lang="en-US" altLang="zh-CN" sz="2000" dirty="0" smtClean="0"/>
              <a:t>IV</a:t>
            </a:r>
            <a:r>
              <a:rPr kumimoji="1" lang="zh-CN" altLang="en-US" sz="2000" dirty="0" smtClean="0"/>
              <a:t>衡量的是特征总体的重要性，而非每一箱的重要性。</a:t>
            </a:r>
            <a:r>
              <a:rPr kumimoji="1" lang="en-US" altLang="zh-CN" sz="2000" dirty="0" smtClean="0"/>
              <a:t>IV</a:t>
            </a:r>
            <a:r>
              <a:rPr kumimoji="1" lang="zh-CN" altLang="en-US" sz="2000" dirty="0" smtClean="0"/>
              <a:t>值越大，则表明该变量的重要程度越高。但是</a:t>
            </a:r>
            <a:r>
              <a:rPr kumimoji="1" lang="en-US" altLang="zh-CN" sz="2000" dirty="0" smtClean="0"/>
              <a:t>IV</a:t>
            </a:r>
            <a:r>
              <a:rPr kumimoji="1" lang="zh-CN" altLang="en-US" sz="2000" dirty="0" smtClean="0"/>
              <a:t>的值不宜太大，否则有可能有过拟合的风险。</a:t>
            </a:r>
          </a:p>
          <a:p>
            <a:pPr marL="514350" indent="-514350">
              <a:lnSpc>
                <a:spcPts val="4000"/>
              </a:lnSpc>
              <a:spcBef>
                <a:spcPts val="1200"/>
              </a:spcBef>
              <a:spcAft>
                <a:spcPts val="1200"/>
              </a:spcAft>
              <a:buFont typeface="+mj-lt"/>
              <a:buAutoNum type="romanUcPeriod"/>
            </a:pPr>
            <a:r>
              <a:rPr kumimoji="1" lang="zh-CN" altLang="en-US" sz="2000" dirty="0" smtClean="0"/>
              <a:t>与</a:t>
            </a:r>
            <a:r>
              <a:rPr kumimoji="1" lang="en-US" altLang="zh-CN" sz="2000" dirty="0" smtClean="0"/>
              <a:t>WOE</a:t>
            </a:r>
            <a:r>
              <a:rPr kumimoji="1" lang="zh-CN" altLang="en-US" sz="2000" dirty="0" smtClean="0"/>
              <a:t>一样，</a:t>
            </a:r>
            <a:r>
              <a:rPr kumimoji="1" lang="en-US" altLang="zh-CN" sz="2000" dirty="0" smtClean="0"/>
              <a:t>IV</a:t>
            </a:r>
            <a:r>
              <a:rPr kumimoji="1" lang="zh-CN" altLang="en-US" sz="2000" dirty="0" smtClean="0"/>
              <a:t>也要求每一箱中同时包含好坏样本</a:t>
            </a:r>
          </a:p>
          <a:p>
            <a:pPr marL="514350" indent="-514350">
              <a:lnSpc>
                <a:spcPts val="4000"/>
              </a:lnSpc>
              <a:spcBef>
                <a:spcPts val="1200"/>
              </a:spcBef>
              <a:spcAft>
                <a:spcPts val="1200"/>
              </a:spcAft>
              <a:buFont typeface="+mj-lt"/>
              <a:buAutoNum type="romanUcPeriod"/>
            </a:pPr>
            <a:r>
              <a:rPr kumimoji="1" lang="en-US" altLang="zh-CN" sz="2000" dirty="0" smtClean="0"/>
              <a:t>IV</a:t>
            </a:r>
            <a:r>
              <a:rPr kumimoji="1" lang="zh-CN" altLang="en-US" sz="2000" dirty="0" smtClean="0"/>
              <a:t>不仅受到变量重要性的影响，同时也与分箱方式有关。通常来讲，一个变量分箱的粒度越细，则</a:t>
            </a:r>
            <a:r>
              <a:rPr kumimoji="1" lang="en-US" altLang="zh-CN" sz="2000" dirty="0" smtClean="0"/>
              <a:t>IV</a:t>
            </a:r>
            <a:r>
              <a:rPr kumimoji="1" lang="zh-CN" altLang="en-US" sz="2000" dirty="0" smtClean="0"/>
              <a:t>会升高。所以需要注意到分箱的合理性。若干个变量分箱的个数差异不大时，才能比较</a:t>
            </a:r>
            <a:r>
              <a:rPr kumimoji="1" lang="en-US" altLang="zh-CN" sz="2000" dirty="0" smtClean="0"/>
              <a:t>IV</a:t>
            </a:r>
            <a:r>
              <a:rPr kumimoji="1" lang="zh-CN" altLang="en-US" sz="2000" dirty="0" smtClean="0"/>
              <a:t>。</a:t>
            </a:r>
          </a:p>
        </p:txBody>
      </p:sp>
    </p:spTree>
    <p:extLst>
      <p:ext uri="{BB962C8B-B14F-4D97-AF65-F5344CB8AC3E}">
        <p14:creationId xmlns:p14="http://schemas.microsoft.com/office/powerpoint/2010/main" val="1450956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2192000" cy="660111"/>
          </a:xfrm>
        </p:spPr>
        <p:txBody>
          <a:bodyPr>
            <a:normAutofit/>
          </a:bodyPr>
          <a:lstStyle/>
          <a:p>
            <a:pPr lvl="0"/>
            <a:r>
              <a:rPr kumimoji="1" lang="zh-CN" altLang="en-US" dirty="0" smtClean="0"/>
              <a:t>单变量分析</a:t>
            </a:r>
            <a:r>
              <a:rPr lang="zh-CN" altLang="en-US" dirty="0"/>
              <a:t>与</a:t>
            </a:r>
            <a:r>
              <a:rPr lang="zh-CN" altLang="zh-CN" dirty="0"/>
              <a:t>多变量</a:t>
            </a:r>
            <a:r>
              <a:rPr lang="zh-CN" altLang="zh-CN" dirty="0" smtClean="0"/>
              <a:t>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kumimoji="1" lang="zh-CN" altLang="en-US" dirty="0" smtClean="0"/>
                  <a:t>单变量分析（</a:t>
                </a:r>
                <a:r>
                  <a:rPr kumimoji="1" lang="en-US" altLang="zh-CN" dirty="0" smtClean="0"/>
                  <a:t>Single</a:t>
                </a:r>
                <a:r>
                  <a:rPr kumimoji="1" lang="zh-CN" altLang="en-US" dirty="0" smtClean="0"/>
                  <a:t> </a:t>
                </a:r>
                <a:r>
                  <a:rPr kumimoji="1" lang="en-US" altLang="zh-CN" dirty="0" smtClean="0"/>
                  <a:t>Factor</a:t>
                </a:r>
                <a:r>
                  <a:rPr kumimoji="1" lang="zh-CN" altLang="en-US" dirty="0" smtClean="0"/>
                  <a:t> </a:t>
                </a:r>
                <a:r>
                  <a:rPr kumimoji="1" lang="en-US" altLang="zh-CN" dirty="0" smtClean="0"/>
                  <a:t>Analysis</a:t>
                </a:r>
                <a:r>
                  <a:rPr kumimoji="1" lang="zh-CN" altLang="en-US" dirty="0" smtClean="0"/>
                  <a:t>）</a:t>
                </a:r>
              </a:p>
              <a:p>
                <a:pPr marL="0" indent="0">
                  <a:lnSpc>
                    <a:spcPts val="3000"/>
                  </a:lnSpc>
                  <a:spcBef>
                    <a:spcPts val="1200"/>
                  </a:spcBef>
                  <a:spcAft>
                    <a:spcPts val="1200"/>
                  </a:spcAft>
                  <a:buNone/>
                </a:pPr>
                <a:r>
                  <a:rPr kumimoji="1" lang="zh-CN" altLang="en-US" sz="2000" dirty="0" smtClean="0"/>
                  <a:t>完成变量分箱、</a:t>
                </a:r>
                <a:r>
                  <a:rPr kumimoji="1" lang="en-US" altLang="zh-CN" sz="2000" dirty="0" smtClean="0"/>
                  <a:t>WOE</a:t>
                </a:r>
                <a:r>
                  <a:rPr kumimoji="1" lang="zh-CN" altLang="en-US" sz="2000" dirty="0" smtClean="0"/>
                  <a:t>编码与</a:t>
                </a:r>
                <a:r>
                  <a:rPr kumimoji="1" lang="en-US" altLang="zh-CN" sz="2000" dirty="0" smtClean="0"/>
                  <a:t>IV</a:t>
                </a:r>
                <a:r>
                  <a:rPr kumimoji="1" lang="zh-CN" altLang="en-US" sz="2000" dirty="0" smtClean="0"/>
                  <a:t>计算后，我们需要做单变量分析。一般而言从两个角度进行分析：</a:t>
                </a:r>
              </a:p>
              <a:p>
                <a:pPr marL="514350" indent="-514350">
                  <a:lnSpc>
                    <a:spcPts val="3000"/>
                  </a:lnSpc>
                  <a:spcBef>
                    <a:spcPts val="1200"/>
                  </a:spcBef>
                  <a:spcAft>
                    <a:spcPts val="1200"/>
                  </a:spcAft>
                  <a:buFont typeface="+mj-lt"/>
                  <a:buAutoNum type="romanUcPeriod"/>
                </a:pPr>
                <a:r>
                  <a:rPr kumimoji="1" lang="zh-CN" altLang="en-US" sz="2000" dirty="0" smtClean="0"/>
                  <a:t>变量的重要性。变量的重要性可以从</a:t>
                </a:r>
                <a:r>
                  <a:rPr kumimoji="1" lang="en-US" altLang="zh-CN" sz="2000" dirty="0" smtClean="0"/>
                  <a:t>IV</a:t>
                </a:r>
                <a:r>
                  <a:rPr kumimoji="1" lang="zh-CN" altLang="en-US" sz="2000" dirty="0" smtClean="0"/>
                  <a:t>值的判断出发。不同的</a:t>
                </a:r>
                <a:r>
                  <a:rPr kumimoji="1" lang="en-US" altLang="zh-CN" sz="2000" dirty="0" smtClean="0"/>
                  <a:t>IV</a:t>
                </a:r>
                <a:r>
                  <a:rPr kumimoji="1" lang="zh-CN" altLang="en-US" sz="2000" dirty="0" smtClean="0"/>
                  <a:t>值反映出变量不同程度的重要性。一般而言，</a:t>
                </a:r>
                <a:r>
                  <a:rPr kumimoji="1" lang="en-US" altLang="zh-CN" sz="2000" dirty="0" smtClean="0"/>
                  <a:t>IV</a:t>
                </a:r>
                <a:r>
                  <a:rPr kumimoji="1" lang="zh-CN" altLang="en-US" sz="2000" dirty="0" smtClean="0"/>
                  <a:t>的选择如下：</a:t>
                </a:r>
              </a:p>
              <a:p>
                <a:pPr marL="0" indent="0">
                  <a:lnSpc>
                    <a:spcPts val="3000"/>
                  </a:lnSpc>
                  <a:spcBef>
                    <a:spcPts val="1200"/>
                  </a:spcBef>
                  <a:spcAft>
                    <a:spcPts val="1200"/>
                  </a:spcAft>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𝐼𝑉</m:t>
                      </m:r>
                      <m:d>
                        <m:dPr>
                          <m:begChr m:val="{"/>
                          <m:endChr m:val=""/>
                          <m:ctrlPr>
                            <a:rPr kumimoji="1" lang="cs-CZ" altLang="zh-CN" sz="2000" b="0" i="1" smtClean="0">
                              <a:latin typeface="Cambria Math" charset="0"/>
                            </a:rPr>
                          </m:ctrlPr>
                        </m:dPr>
                        <m:e>
                          <m:eqArr>
                            <m:eqArrPr>
                              <m:ctrlPr>
                                <a:rPr kumimoji="1" lang="cs-CZ" altLang="zh-CN" sz="2000" b="0" i="1" smtClean="0">
                                  <a:latin typeface="Cambria Math" charset="0"/>
                                </a:rPr>
                              </m:ctrlPr>
                            </m:eqArrPr>
                            <m:e>
                              <m:r>
                                <a:rPr kumimoji="1" lang="en-US" altLang="zh-CN" sz="2000" b="0" i="1" smtClean="0">
                                  <a:latin typeface="Cambria Math" charset="0"/>
                                </a:rPr>
                                <m:t>≥0.2:</m:t>
                              </m:r>
                              <m:r>
                                <a:rPr kumimoji="1" lang="zh-CN" altLang="en-US" sz="2000" b="0" i="1" smtClean="0">
                                  <a:latin typeface="Cambria Math" charset="0"/>
                                </a:rPr>
                                <m:t>有较高的重要性</m:t>
                              </m:r>
                            </m:e>
                            <m:e>
                              <m:r>
                                <a:rPr kumimoji="1" lang="en-US" altLang="zh-CN" sz="2000" b="0" i="1" smtClean="0">
                                  <a:latin typeface="Cambria Math" charset="0"/>
                                </a:rPr>
                                <m:t>0.1~0.2:</m:t>
                              </m:r>
                              <m:r>
                                <a:rPr kumimoji="1" lang="zh-CN" altLang="en-US" sz="2000" b="0" i="1" smtClean="0">
                                  <a:latin typeface="Cambria Math" charset="0"/>
                                </a:rPr>
                                <m:t>有较弱的重要性</m:t>
                              </m:r>
                            </m:e>
                            <m:e>
                              <m:r>
                                <a:rPr kumimoji="1" lang="en-US" altLang="zh-CN" sz="2000" b="0" i="1" smtClean="0">
                                  <a:latin typeface="Cambria Math" charset="0"/>
                                </a:rPr>
                                <m:t>&lt;0.1:</m:t>
                              </m:r>
                              <m:r>
                                <a:rPr kumimoji="1" lang="zh-CN" altLang="en-US" sz="2000" b="0" i="1" smtClean="0">
                                  <a:latin typeface="Cambria Math" charset="0"/>
                                </a:rPr>
                                <m:t>几乎没有</m:t>
                              </m:r>
                              <m:r>
                                <a:rPr kumimoji="1" lang="zh-CN" altLang="en-US" sz="2000" i="1">
                                  <a:latin typeface="Cambria Math" charset="0"/>
                                </a:rPr>
                                <m:t>重要性</m:t>
                              </m:r>
                            </m:e>
                          </m:eqArr>
                        </m:e>
                      </m:d>
                    </m:oMath>
                  </m:oMathPara>
                </a14:m>
                <a:endParaRPr kumimoji="1" lang="zh-CN" altLang="en-US" sz="2000" dirty="0" smtClean="0"/>
              </a:p>
              <a:p>
                <a:pPr marL="0" indent="0">
                  <a:lnSpc>
                    <a:spcPts val="3000"/>
                  </a:lnSpc>
                  <a:spcBef>
                    <a:spcPts val="1200"/>
                  </a:spcBef>
                  <a:spcAft>
                    <a:spcPts val="1200"/>
                  </a:spcAft>
                  <a:buNone/>
                </a:pPr>
                <a:r>
                  <a:rPr kumimoji="1" lang="zh-CN" altLang="en-US" sz="2000" dirty="0" smtClean="0"/>
                  <a:t>但是当</a:t>
                </a:r>
                <a:r>
                  <a:rPr kumimoji="1" lang="en-US" altLang="zh-CN" sz="2000" dirty="0" smtClean="0"/>
                  <a:t>IV</a:t>
                </a:r>
                <a:r>
                  <a:rPr kumimoji="1" lang="zh-CN" altLang="en-US" sz="2000" dirty="0" smtClean="0"/>
                  <a:t>异常高，例如超过</a:t>
                </a:r>
                <a:r>
                  <a:rPr kumimoji="1" lang="en-US" altLang="zh-CN" sz="2000" dirty="0" smtClean="0"/>
                  <a:t>1</a:t>
                </a:r>
                <a:r>
                  <a:rPr kumimoji="1" lang="zh-CN" altLang="en-US" sz="2000" dirty="0" smtClean="0"/>
                  <a:t>时，需要注意此时变量的分箱方式可能是不稳定的。</a:t>
                </a:r>
              </a:p>
              <a:p>
                <a:pPr marL="514350" indent="-514350">
                  <a:lnSpc>
                    <a:spcPts val="3000"/>
                  </a:lnSpc>
                  <a:spcBef>
                    <a:spcPts val="1200"/>
                  </a:spcBef>
                  <a:spcAft>
                    <a:spcPts val="1200"/>
                  </a:spcAft>
                  <a:buFont typeface="+mj-lt"/>
                  <a:buAutoNum type="romanUcPeriod" startAt="2"/>
                </a:pPr>
                <a:r>
                  <a:rPr kumimoji="1" lang="zh-CN" altLang="en-US" sz="2000" dirty="0" smtClean="0"/>
                  <a:t>变量分布的稳定性。合适的变量，各箱的占比不会很悬殊。如果某变量有一箱的占比远低于其他箱，则该变量的稳定性也较弱。</a:t>
                </a:r>
              </a:p>
              <a:p>
                <a:pPr marL="0" indent="0">
                  <a:lnSpc>
                    <a:spcPts val="3000"/>
                  </a:lnSpc>
                  <a:spcBef>
                    <a:spcPts val="1200"/>
                  </a:spcBef>
                  <a:spcAft>
                    <a:spcPts val="1200"/>
                  </a:spcAft>
                  <a:buNone/>
                </a:pPr>
                <a:r>
                  <a:rPr kumimoji="1" lang="zh-CN" altLang="en-US" sz="2000" dirty="0" smtClean="0"/>
                  <a:t>单变量分析是从重要性及</a:t>
                </a:r>
                <a:r>
                  <a:rPr kumimoji="1" lang="zh-CN" altLang="en-US" sz="2000" dirty="0"/>
                  <a:t>分布的</a:t>
                </a:r>
                <a:r>
                  <a:rPr kumimoji="1" lang="zh-CN" altLang="en-US" sz="2000" dirty="0" smtClean="0"/>
                  <a:t>稳定性两个角度来考虑。通常先选择</a:t>
                </a:r>
                <a:r>
                  <a:rPr kumimoji="1" lang="en-US" altLang="zh-CN" sz="2000" dirty="0" smtClean="0"/>
                  <a:t>IV</a:t>
                </a:r>
                <a:r>
                  <a:rPr kumimoji="1" lang="zh-CN" altLang="en-US" sz="2000" dirty="0" smtClean="0"/>
                  <a:t>高于阈值（如</a:t>
                </a:r>
                <a:r>
                  <a:rPr kumimoji="1" lang="en-US" altLang="zh-CN" sz="2000" dirty="0" smtClean="0"/>
                  <a:t>0.2</a:t>
                </a:r>
                <a:r>
                  <a:rPr kumimoji="1" lang="zh-CN" altLang="en-US" sz="2000" dirty="0" smtClean="0"/>
                  <a:t>）的变量，再挑选出分箱较均匀的变量。</a:t>
                </a:r>
                <a:endParaRPr kumimoji="1"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850" t="-18686" b="-18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874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单变量分析</a:t>
            </a:r>
            <a:r>
              <a:rPr lang="zh-CN" altLang="en-US" dirty="0"/>
              <a:t>与</a:t>
            </a:r>
            <a:r>
              <a:rPr lang="zh-CN" altLang="zh-CN" dirty="0"/>
              <a:t>多变量</a:t>
            </a:r>
            <a:r>
              <a:rPr lang="zh-CN" altLang="zh-CN" dirty="0" smtClean="0"/>
              <a:t>分析</a:t>
            </a:r>
            <a:endParaRPr kumimoji="1" lang="zh-CN" altLang="en-US" dirty="0"/>
          </a:p>
        </p:txBody>
      </p:sp>
      <p:sp>
        <p:nvSpPr>
          <p:cNvPr id="3" name="内容占位符 2"/>
          <p:cNvSpPr>
            <a:spLocks noGrp="1"/>
          </p:cNvSpPr>
          <p:nvPr>
            <p:ph idx="1"/>
          </p:nvPr>
        </p:nvSpPr>
        <p:spPr/>
        <p:txBody>
          <a:bodyPr/>
          <a:lstStyle/>
          <a:p>
            <a:r>
              <a:rPr kumimoji="1" lang="zh-CN" altLang="en-US" dirty="0" smtClean="0"/>
              <a:t>单变量分析（续）</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814"/>
            <a:ext cx="8186886" cy="4581469"/>
          </a:xfrm>
          <a:prstGeom prst="rect">
            <a:avLst/>
          </a:prstGeom>
        </p:spPr>
      </p:pic>
      <p:sp>
        <p:nvSpPr>
          <p:cNvPr id="5" name="文本框 4"/>
          <p:cNvSpPr txBox="1"/>
          <p:nvPr/>
        </p:nvSpPr>
        <p:spPr>
          <a:xfrm>
            <a:off x="7728559" y="2442575"/>
            <a:ext cx="4102367" cy="923330"/>
          </a:xfrm>
          <a:prstGeom prst="rect">
            <a:avLst/>
          </a:prstGeom>
          <a:noFill/>
        </p:spPr>
        <p:txBody>
          <a:bodyPr wrap="square" rtlCol="0">
            <a:spAutoFit/>
          </a:bodyPr>
          <a:lstStyle/>
          <a:p>
            <a:r>
              <a:rPr kumimoji="1" lang="zh-CN" altLang="en-US" dirty="0" smtClean="0"/>
              <a:t>本次案例中，变量的</a:t>
            </a:r>
            <a:r>
              <a:rPr kumimoji="1" lang="en-US" altLang="zh-CN" dirty="0" smtClean="0"/>
              <a:t>IV</a:t>
            </a:r>
            <a:r>
              <a:rPr kumimoji="1" lang="zh-CN" altLang="en-US" dirty="0" smtClean="0"/>
              <a:t>普遍较低，需要放宽</a:t>
            </a:r>
            <a:r>
              <a:rPr kumimoji="1" lang="en-US" altLang="zh-CN" dirty="0" smtClean="0"/>
              <a:t>IV</a:t>
            </a:r>
            <a:r>
              <a:rPr kumimoji="1" lang="zh-CN" altLang="en-US" dirty="0" smtClean="0"/>
              <a:t>选择的条件。我们以</a:t>
            </a:r>
            <a:r>
              <a:rPr kumimoji="1" lang="en-US" altLang="zh-CN" dirty="0" smtClean="0"/>
              <a:t>0.02</a:t>
            </a:r>
            <a:r>
              <a:rPr kumimoji="1" lang="zh-CN" altLang="en-US" dirty="0" smtClean="0"/>
              <a:t>为阈值进行粗筛</a:t>
            </a:r>
            <a:endParaRPr kumimoji="1" lang="zh-CN" altLang="en-US" dirty="0"/>
          </a:p>
        </p:txBody>
      </p:sp>
    </p:spTree>
    <p:extLst>
      <p:ext uri="{BB962C8B-B14F-4D97-AF65-F5344CB8AC3E}">
        <p14:creationId xmlns:p14="http://schemas.microsoft.com/office/powerpoint/2010/main" val="55940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单变量分析</a:t>
            </a:r>
            <a:r>
              <a:rPr lang="zh-CN" altLang="en-US" dirty="0"/>
              <a:t>与</a:t>
            </a:r>
            <a:r>
              <a:rPr lang="zh-CN" altLang="zh-CN" dirty="0"/>
              <a:t>多变量分析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t>多变量</a:t>
                </a:r>
                <a:r>
                  <a:rPr kumimoji="1" lang="zh-CN" altLang="en-US" dirty="0"/>
                  <a:t>分析</a:t>
                </a:r>
                <a:r>
                  <a:rPr kumimoji="1" lang="zh-CN" altLang="en-US" dirty="0" smtClean="0"/>
                  <a:t>（</a:t>
                </a:r>
                <a:r>
                  <a:rPr kumimoji="1" lang="en-US" altLang="zh-CN" dirty="0" smtClean="0"/>
                  <a:t>Multi</a:t>
                </a:r>
                <a:r>
                  <a:rPr kumimoji="1" lang="zh-CN" altLang="en-US" dirty="0" smtClean="0"/>
                  <a:t> </a:t>
                </a:r>
                <a:r>
                  <a:rPr kumimoji="1" lang="en-US" altLang="zh-CN" dirty="0" smtClean="0"/>
                  <a:t>Factors</a:t>
                </a:r>
                <a:r>
                  <a:rPr kumimoji="1" lang="zh-CN" altLang="en-US" dirty="0" smtClean="0"/>
                  <a:t> </a:t>
                </a:r>
                <a:r>
                  <a:rPr kumimoji="1" lang="en-US" altLang="zh-CN" dirty="0"/>
                  <a:t>Analysis</a:t>
                </a:r>
                <a:r>
                  <a:rPr kumimoji="1" lang="zh-CN" altLang="en-US" dirty="0" smtClean="0"/>
                  <a:t>）</a:t>
                </a:r>
              </a:p>
              <a:p>
                <a:pPr marL="0" indent="0">
                  <a:lnSpc>
                    <a:spcPts val="2400"/>
                  </a:lnSpc>
                  <a:spcBef>
                    <a:spcPts val="1200"/>
                  </a:spcBef>
                  <a:spcAft>
                    <a:spcPts val="1200"/>
                  </a:spcAft>
                  <a:buNone/>
                </a:pPr>
                <a:r>
                  <a:rPr kumimoji="1" lang="zh-CN" altLang="en-US" sz="2000" dirty="0" smtClean="0"/>
                  <a:t>完成单变量分析后，我们还需要对变量的整体性做把控，利用多变量分析的技术进一步缩减变量规模，形成全局更优的变量体系。多变量分析从以下两个角度分析变量的特性并完成挑选工作</a:t>
                </a:r>
                <a:r>
                  <a:rPr kumimoji="1" lang="en-US" altLang="zh-CN" sz="2000" dirty="0" smtClean="0"/>
                  <a:t>:</a:t>
                </a:r>
                <a:endParaRPr kumimoji="1" lang="zh-CN" altLang="en-US" sz="2000" dirty="0" smtClean="0"/>
              </a:p>
              <a:p>
                <a:pPr>
                  <a:lnSpc>
                    <a:spcPts val="2400"/>
                  </a:lnSpc>
                  <a:spcBef>
                    <a:spcPts val="1200"/>
                  </a:spcBef>
                  <a:spcAft>
                    <a:spcPts val="1200"/>
                  </a:spcAft>
                  <a:buFont typeface="Wingdings" charset="2"/>
                  <a:buChar char="Ø"/>
                </a:pPr>
                <a:r>
                  <a:rPr kumimoji="1" lang="zh-CN" altLang="en-US" sz="2000" dirty="0" smtClean="0"/>
                  <a:t>变量间的两两线性相关性</a:t>
                </a:r>
              </a:p>
              <a:p>
                <a:pPr>
                  <a:lnSpc>
                    <a:spcPts val="2400"/>
                  </a:lnSpc>
                  <a:spcBef>
                    <a:spcPts val="1200"/>
                  </a:spcBef>
                  <a:spcAft>
                    <a:spcPts val="1200"/>
                  </a:spcAft>
                  <a:buFont typeface="Wingdings" charset="2"/>
                  <a:buChar char="Ø"/>
                </a:pPr>
                <a:r>
                  <a:rPr kumimoji="1" lang="zh-CN" altLang="en-US" sz="2000" dirty="0" smtClean="0"/>
                  <a:t>变量间的多重共线性</a:t>
                </a:r>
                <a:endParaRPr kumimoji="1" lang="zh-CN" altLang="en-US" sz="2000" dirty="0"/>
              </a:p>
              <a:p>
                <a:pPr marL="0" indent="0">
                  <a:lnSpc>
                    <a:spcPts val="2400"/>
                  </a:lnSpc>
                  <a:spcBef>
                    <a:spcPts val="1200"/>
                  </a:spcBef>
                  <a:spcAft>
                    <a:spcPts val="1200"/>
                  </a:spcAft>
                  <a:buNone/>
                </a:pPr>
                <a:r>
                  <a:rPr kumimoji="1" lang="zh-CN" altLang="en-US" sz="2000" dirty="0" smtClean="0"/>
                  <a:t>变量间不允许存在太强的</a:t>
                </a:r>
                <a:r>
                  <a:rPr kumimoji="1" lang="zh-CN" altLang="en-US" sz="2000" dirty="0"/>
                  <a:t>两两线性</a:t>
                </a:r>
                <a:r>
                  <a:rPr kumimoji="1" lang="zh-CN" altLang="en-US" sz="2000" dirty="0" smtClean="0"/>
                  <a:t>相关性。主要原因是：</a:t>
                </a:r>
              </a:p>
              <a:p>
                <a:pPr>
                  <a:lnSpc>
                    <a:spcPts val="2400"/>
                  </a:lnSpc>
                  <a:spcBef>
                    <a:spcPts val="1200"/>
                  </a:spcBef>
                  <a:spcAft>
                    <a:spcPts val="1200"/>
                  </a:spcAft>
                  <a:buFont typeface="Wingdings" charset="2"/>
                  <a:buChar char="ü"/>
                </a:pPr>
                <a:r>
                  <a:rPr kumimoji="1" lang="zh-CN" altLang="en-US" sz="2000" dirty="0" smtClean="0"/>
                  <a:t>若变量</a:t>
                </a:r>
                <a14:m>
                  <m:oMath xmlns:m="http://schemas.openxmlformats.org/officeDocument/2006/math">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1</m:t>
                        </m:r>
                      </m:sub>
                    </m:sSub>
                  </m:oMath>
                </a14:m>
                <a:r>
                  <a:rPr kumimoji="1" lang="zh-CN" altLang="en-US" sz="2000" dirty="0" smtClean="0"/>
                  <a:t>和变量</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b="0" i="1" smtClean="0">
                            <a:latin typeface="Cambria Math" charset="0"/>
                          </a:rPr>
                          <m:t>2</m:t>
                        </m:r>
                      </m:sub>
                    </m:sSub>
                  </m:oMath>
                </a14:m>
                <a:r>
                  <a:rPr kumimoji="1" lang="zh-CN" altLang="en-US" sz="2000" dirty="0" smtClean="0"/>
                  <a:t>的</a:t>
                </a:r>
                <a:r>
                  <a:rPr kumimoji="1" lang="zh-CN" altLang="en-US" sz="2000" dirty="0"/>
                  <a:t>两两线性</a:t>
                </a:r>
                <a:r>
                  <a:rPr kumimoji="1" lang="zh-CN" altLang="en-US" sz="2000" dirty="0" smtClean="0"/>
                  <a:t>相关性较强，说明这两个变量间存在一定的信息冗余。同时保留在模型里，即无必要，同时也增加了模型开发、部署与维护的负担</a:t>
                </a:r>
              </a:p>
              <a:p>
                <a:pPr>
                  <a:lnSpc>
                    <a:spcPts val="2400"/>
                  </a:lnSpc>
                  <a:spcBef>
                    <a:spcPts val="1200"/>
                  </a:spcBef>
                  <a:spcAft>
                    <a:spcPts val="1200"/>
                  </a:spcAft>
                  <a:buFont typeface="Wingdings" charset="2"/>
                  <a:buChar char="ü"/>
                </a:pPr>
                <a:r>
                  <a:rPr kumimoji="1" lang="zh-CN" altLang="en-US" sz="2000" dirty="0" smtClean="0"/>
                  <a:t>较强的</a:t>
                </a:r>
                <a:r>
                  <a:rPr kumimoji="1" lang="zh-CN" altLang="en-US" sz="2000" dirty="0"/>
                  <a:t>线性</a:t>
                </a:r>
                <a:r>
                  <a:rPr kumimoji="1" lang="zh-CN" altLang="en-US" sz="2000" dirty="0" smtClean="0"/>
                  <a:t>相关性甚至会影响回归模型的参数估计。在回归模型的参数估计中，当两个变量间存在较强的</a:t>
                </a:r>
                <a:r>
                  <a:rPr kumimoji="1" lang="zh-CN" altLang="en-US" sz="2000" dirty="0"/>
                  <a:t>线性</a:t>
                </a:r>
                <a:r>
                  <a:rPr kumimoji="1" lang="zh-CN" altLang="en-US" sz="2000" dirty="0" smtClean="0"/>
                  <a:t>相关性时，参数的估计会有较大的偏差</a:t>
                </a:r>
                <a:endParaRPr kumimoji="1"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56" t="-1925" r="-17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8992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单变量分析</a:t>
            </a:r>
            <a:r>
              <a:rPr lang="zh-CN" altLang="en-US" dirty="0"/>
              <a:t>与</a:t>
            </a:r>
            <a:r>
              <a:rPr lang="zh-CN" altLang="zh-CN" dirty="0"/>
              <a:t>多变量分析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9507" y="884279"/>
                <a:ext cx="6767434" cy="5383037"/>
              </a:xfrm>
            </p:spPr>
            <p:txBody>
              <a:bodyPr>
                <a:normAutofit/>
              </a:bodyPr>
              <a:lstStyle/>
              <a:p>
                <a:r>
                  <a:rPr kumimoji="1" lang="zh-CN" altLang="en-US" dirty="0" smtClean="0"/>
                  <a:t>多变量分析（续）</a:t>
                </a:r>
                <a:endParaRPr kumimoji="1" lang="zh-CN" altLang="en-US" dirty="0"/>
              </a:p>
              <a:p>
                <a:pPr marL="0" indent="0">
                  <a:buNone/>
                </a:pPr>
                <a:r>
                  <a:rPr kumimoji="1" lang="zh-CN" altLang="en-US" sz="2000" dirty="0" smtClean="0"/>
                  <a:t>变量的两两线性相关性检验可以通过相关性矩阵来判断：</a:t>
                </a:r>
              </a:p>
              <a:p>
                <a:pPr marL="0" indent="0">
                  <a:buNone/>
                </a:pPr>
                <a:endParaRPr kumimoji="1" lang="zh-CN" altLang="en-US" sz="2000" dirty="0"/>
              </a:p>
              <a:p>
                <a:pPr marL="0" indent="0">
                  <a:buNone/>
                </a:pPr>
                <a:r>
                  <a:rPr kumimoji="1" lang="zh-CN" altLang="en-US" sz="2000" dirty="0" smtClean="0"/>
                  <a:t>当两个变量间存在较强的线性相关性时，通常保留</a:t>
                </a:r>
                <a:r>
                  <a:rPr kumimoji="1" lang="en-US" altLang="zh-CN" sz="2000" dirty="0" smtClean="0"/>
                  <a:t>IV</a:t>
                </a:r>
                <a:r>
                  <a:rPr kumimoji="1" lang="zh-CN" altLang="en-US" sz="2000" dirty="0" smtClean="0"/>
                  <a:t>值较高的一个。于是整个流程是：</a:t>
                </a:r>
              </a:p>
              <a:p>
                <a:pPr marL="457200" indent="-457200">
                  <a:buFont typeface="+mj-ea"/>
                  <a:buAutoNum type="circleNumDbPlain"/>
                </a:pPr>
                <a:r>
                  <a:rPr kumimoji="1" lang="zh-CN" altLang="en-US" sz="2000" dirty="0" smtClean="0"/>
                  <a:t>将变量按照</a:t>
                </a:r>
                <a:r>
                  <a:rPr kumimoji="1" lang="en-US" altLang="zh-CN" sz="2000" dirty="0" smtClean="0"/>
                  <a:t>IV</a:t>
                </a:r>
                <a:r>
                  <a:rPr kumimoji="1" lang="zh-CN" altLang="en-US" sz="2000" dirty="0" smtClean="0"/>
                  <a:t>进行降序排列：</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1</m:t>
                        </m:r>
                      </m:sub>
                    </m:sSub>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b="0" i="1" smtClean="0">
                            <a:latin typeface="Cambria Math" charset="0"/>
                          </a:rPr>
                          <m:t>2</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𝑝</m:t>
                        </m:r>
                      </m:sub>
                    </m:sSub>
                  </m:oMath>
                </a14:m>
                <a:endParaRPr kumimoji="1" lang="zh-CN" altLang="en-US" sz="2000" dirty="0" smtClean="0"/>
              </a:p>
              <a:p>
                <a:pPr marL="457200" indent="-457200">
                  <a:buFont typeface="+mj-ea"/>
                  <a:buAutoNum type="circleNumDbPlain"/>
                </a:pPr>
                <a:r>
                  <a:rPr kumimoji="1" lang="zh-CN" altLang="en-US" sz="2000" dirty="0" smtClean="0"/>
                  <a:t>令</a:t>
                </a:r>
                <a:r>
                  <a:rPr kumimoji="1" lang="en-US" altLang="zh-CN" sz="2000" dirty="0" err="1" smtClean="0"/>
                  <a:t>i</a:t>
                </a:r>
                <a:r>
                  <a:rPr kumimoji="1" lang="en-US" altLang="zh-CN" sz="2000" dirty="0" smtClean="0"/>
                  <a:t>=1</a:t>
                </a:r>
                <a:r>
                  <a:rPr kumimoji="1" lang="zh-CN" altLang="en-US" sz="2000" dirty="0" smtClean="0"/>
                  <a:t>，计算相关系数</a:t>
                </a:r>
                <a:r>
                  <a:rPr kumimoji="1" lang="en-US" altLang="zh-CN" sz="2000" dirty="0" smtClean="0"/>
                  <a:t>:</a:t>
                </a:r>
                <a:r>
                  <a:rPr kumimoji="1" lang="zh-CN" altLang="en-US" sz="2000" dirty="0" smtClean="0"/>
                  <a:t> </a:t>
                </a:r>
                <a14:m>
                  <m:oMath xmlns:m="http://schemas.openxmlformats.org/officeDocument/2006/math">
                    <m:r>
                      <a:rPr kumimoji="1" lang="en-US" altLang="zh-CN" sz="2000" b="0" i="1" smtClean="0">
                        <a:latin typeface="Cambria Math" charset="0"/>
                      </a:rPr>
                      <m:t>𝜎</m:t>
                    </m:r>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𝑖</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𝑖</m:t>
                        </m:r>
                        <m:r>
                          <a:rPr kumimoji="1" lang="en-US" altLang="zh-CN" sz="2000" b="0" i="1" smtClean="0">
                            <a:latin typeface="Cambria Math" charset="0"/>
                          </a:rPr>
                          <m:t>+1</m:t>
                        </m:r>
                      </m:sub>
                    </m:sSub>
                    <m:r>
                      <a:rPr kumimoji="1" lang="en-US" altLang="zh-CN" sz="2000" b="0" i="1" smtClean="0">
                        <a:latin typeface="Cambria Math" charset="0"/>
                      </a:rPr>
                      <m:t>)</m:t>
                    </m:r>
                  </m:oMath>
                </a14:m>
                <a:r>
                  <a:rPr kumimoji="1" lang="en-US" altLang="zh-CN" sz="2000" dirty="0" smtClean="0"/>
                  <a:t>,</a:t>
                </a:r>
                <a:r>
                  <a:rPr kumimoji="1" lang="en-US" altLang="zh-CN" sz="2000" dirty="0"/>
                  <a:t> </a:t>
                </a:r>
                <a14:m>
                  <m:oMath xmlns:m="http://schemas.openxmlformats.org/officeDocument/2006/math">
                    <m:r>
                      <a:rPr kumimoji="1" lang="en-US" altLang="zh-CN" sz="2000" i="1">
                        <a:latin typeface="Cambria Math" charset="0"/>
                      </a:rPr>
                      <m:t>𝜎</m:t>
                    </m:r>
                    <m:d>
                      <m:dPr>
                        <m:ctrlPr>
                          <a:rPr kumimoji="1" lang="en-US" altLang="zh-CN" sz="2000" i="1">
                            <a:latin typeface="Cambria Math" charset="0"/>
                          </a:rPr>
                        </m:ctrlPr>
                      </m:dPr>
                      <m:e>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r>
                              <a:rPr kumimoji="1" lang="en-US" altLang="zh-CN" sz="2000" i="1">
                                <a:latin typeface="Cambria Math" charset="0"/>
                              </a:rPr>
                              <m:t>+2</m:t>
                            </m:r>
                          </m:sub>
                        </m:sSub>
                      </m:e>
                    </m:d>
                    <m:r>
                      <a:rPr kumimoji="1" lang="en-US" altLang="zh-CN" sz="2000" b="0" i="1" smtClean="0">
                        <a:latin typeface="Cambria Math" charset="0"/>
                      </a:rPr>
                      <m:t>,….</m:t>
                    </m:r>
                  </m:oMath>
                </a14:m>
                <a:r>
                  <a:rPr kumimoji="1" lang="en-US" altLang="zh-CN" sz="2000" dirty="0"/>
                  <a:t> </a:t>
                </a:r>
                <a14:m>
                  <m:oMath xmlns:m="http://schemas.openxmlformats.org/officeDocument/2006/math">
                    <m:r>
                      <a:rPr kumimoji="1" lang="en-US" altLang="zh-CN" sz="2000" i="1">
                        <a:latin typeface="Cambria Math" charset="0"/>
                      </a:rPr>
                      <m:t>𝜎</m:t>
                    </m:r>
                    <m:d>
                      <m:dPr>
                        <m:ctrlPr>
                          <a:rPr kumimoji="1" lang="en-US" altLang="zh-CN" sz="2000" i="1">
                            <a:latin typeface="Cambria Math" charset="0"/>
                          </a:rPr>
                        </m:ctrlPr>
                      </m:dPr>
                      <m:e>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b="0" i="1" smtClean="0">
                                <a:latin typeface="Cambria Math" charset="0"/>
                              </a:rPr>
                              <m:t>𝑝</m:t>
                            </m:r>
                          </m:sub>
                        </m:sSub>
                      </m:e>
                    </m:d>
                  </m:oMath>
                </a14:m>
                <a:endParaRPr kumimoji="1" lang="zh-CN" altLang="en-US" sz="2000" b="0" i="1" dirty="0" smtClean="0">
                  <a:latin typeface="Cambria Math" charset="0"/>
                </a:endParaRPr>
              </a:p>
              <a:p>
                <a:pPr marL="457200" indent="-457200">
                  <a:buFont typeface="+mj-ea"/>
                  <a:buAutoNum type="circleNumDbPlain"/>
                </a:pPr>
                <a:r>
                  <a:rPr kumimoji="1" lang="zh-CN" altLang="en-US" sz="2000" dirty="0" smtClean="0"/>
                  <a:t>如果</a:t>
                </a:r>
                <a14:m>
                  <m:oMath xmlns:m="http://schemas.openxmlformats.org/officeDocument/2006/math">
                    <m:r>
                      <a:rPr kumimoji="1" lang="en-US" altLang="zh-CN" sz="2000" i="1">
                        <a:latin typeface="Cambria Math" charset="0"/>
                      </a:rPr>
                      <m:t>𝜎</m:t>
                    </m:r>
                    <m:d>
                      <m:dPr>
                        <m:ctrlPr>
                          <a:rPr kumimoji="1" lang="en-US" altLang="zh-CN" sz="2000" i="1">
                            <a:latin typeface="Cambria Math" charset="0"/>
                          </a:rPr>
                        </m:ctrlPr>
                      </m:dPr>
                      <m:e>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b="0" i="1" smtClean="0">
                                <a:latin typeface="Cambria Math" charset="0"/>
                              </a:rPr>
                              <m:t>𝑗</m:t>
                            </m:r>
                          </m:sub>
                        </m:sSub>
                      </m:e>
                    </m:d>
                  </m:oMath>
                </a14:m>
                <a:r>
                  <a:rPr kumimoji="1" lang="zh-CN" altLang="en-US" sz="2000" dirty="0" smtClean="0"/>
                  <a:t>较大，则剔除</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b="0" i="1" smtClean="0">
                            <a:latin typeface="Cambria Math" charset="0"/>
                          </a:rPr>
                          <m:t>𝑗</m:t>
                        </m:r>
                      </m:sub>
                    </m:sSub>
                  </m:oMath>
                </a14:m>
                <a:endParaRPr kumimoji="1" lang="zh-CN" altLang="en-US" sz="2000" dirty="0" smtClean="0"/>
              </a:p>
              <a:p>
                <a:pPr marL="457200" indent="-457200">
                  <a:buFont typeface="+mj-ea"/>
                  <a:buAutoNum type="circleNumDbPlain"/>
                </a:pPr>
                <a:r>
                  <a:rPr kumimoji="1" lang="en-US" altLang="zh-CN" sz="2000" dirty="0" err="1" smtClean="0"/>
                  <a:t>i</a:t>
                </a:r>
                <a:r>
                  <a:rPr kumimoji="1" lang="en-US" altLang="zh-CN" sz="2000" dirty="0" smtClean="0"/>
                  <a:t>=i+1</a:t>
                </a:r>
                <a:endParaRPr kumimoji="1" lang="zh-CN" altLang="en-US" sz="2000" dirty="0" smtClean="0"/>
              </a:p>
              <a:p>
                <a:pPr marL="457200" indent="-457200">
                  <a:buFont typeface="+mj-ea"/>
                  <a:buAutoNum type="circleNumDbPlain"/>
                </a:pPr>
                <a:r>
                  <a:rPr kumimoji="1" lang="zh-CN" altLang="en-US" sz="2000" dirty="0" smtClean="0"/>
                  <a:t>重复</a:t>
                </a:r>
                <a:r>
                  <a:rPr kumimoji="1" lang="en-US" altLang="zh-CN" sz="2000" dirty="0" smtClean="0"/>
                  <a:t>2~4</a:t>
                </a:r>
                <a:r>
                  <a:rPr kumimoji="1" lang="zh-CN" altLang="en-US" sz="2000" dirty="0" smtClean="0"/>
                  <a:t>，直到剩余变量中不存在较高的线性相关性。</a:t>
                </a:r>
              </a:p>
              <a:p>
                <a:pPr marL="0" indent="0">
                  <a:buNone/>
                </a:pPr>
                <a:r>
                  <a:rPr kumimoji="1" lang="zh-CN" altLang="en-US" sz="2000" dirty="0" smtClean="0"/>
                  <a:t>相关系数通常用较高的阈值来对比，可以用</a:t>
                </a:r>
                <a:r>
                  <a:rPr kumimoji="1" lang="en-US" altLang="zh-CN" sz="2000" dirty="0" smtClean="0"/>
                  <a:t>0.7~0.9</a:t>
                </a:r>
                <a:r>
                  <a:rPr kumimoji="1" lang="zh-CN" altLang="en-US" sz="2000" dirty="0" smtClean="0"/>
                  <a:t>之间的数。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9507" y="884279"/>
                <a:ext cx="6767434" cy="5383037"/>
              </a:xfrm>
              <a:blipFill rotWithShape="0">
                <a:blip r:embed="rId2"/>
                <a:stretch>
                  <a:fillRect l="-1622" t="-1925" r="-1532"/>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5680" y="1824318"/>
            <a:ext cx="4897438"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58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单变量分析</a:t>
            </a:r>
            <a:r>
              <a:rPr lang="zh-CN" altLang="en-US" dirty="0"/>
              <a:t>与</a:t>
            </a:r>
            <a:r>
              <a:rPr lang="zh-CN" altLang="zh-CN" dirty="0"/>
              <a:t>多变量分析</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9507" y="884279"/>
                <a:ext cx="11471419" cy="6067850"/>
              </a:xfrm>
            </p:spPr>
            <p:txBody>
              <a:bodyPr/>
              <a:lstStyle/>
              <a:p>
                <a:r>
                  <a:rPr kumimoji="1" lang="zh-CN" altLang="en-US" dirty="0" smtClean="0"/>
                  <a:t>多变量分析（续）</a:t>
                </a:r>
              </a:p>
              <a:p>
                <a:pPr marL="0" indent="0">
                  <a:lnSpc>
                    <a:spcPts val="3000"/>
                  </a:lnSpc>
                  <a:spcBef>
                    <a:spcPts val="1200"/>
                  </a:spcBef>
                  <a:spcAft>
                    <a:spcPts val="1200"/>
                  </a:spcAft>
                  <a:buNone/>
                </a:pPr>
                <a:r>
                  <a:rPr kumimoji="1" lang="zh-CN" altLang="en-US" sz="2000" dirty="0" smtClean="0"/>
                  <a:t>完成变量间的两两线性相关性检验后，我们还需要检验是否存在多重共线性（</a:t>
                </a:r>
                <a:r>
                  <a:rPr kumimoji="1" lang="en-US" altLang="zh-CN" sz="2000" dirty="0" err="1" smtClean="0"/>
                  <a:t>multicolinearity</a:t>
                </a:r>
                <a:r>
                  <a:rPr kumimoji="1" lang="zh-CN" altLang="en-US" sz="2000" dirty="0" smtClean="0"/>
                  <a:t>）。</a:t>
                </a:r>
                <a:r>
                  <a:rPr kumimoji="1" lang="zh-CN" altLang="en-US" sz="2000" dirty="0"/>
                  <a:t>多重</a:t>
                </a:r>
                <a:r>
                  <a:rPr kumimoji="1" lang="zh-CN" altLang="en-US" sz="2000" dirty="0" smtClean="0"/>
                  <a:t>共线性是指，一组变量中，某一个变量与其他变量的线性组合存在较强的线性相关性。同样地，存在较强的</a:t>
                </a:r>
                <a:r>
                  <a:rPr kumimoji="1" lang="zh-CN" altLang="en-US" sz="2000" dirty="0"/>
                  <a:t>多重</a:t>
                </a:r>
                <a:r>
                  <a:rPr kumimoji="1" lang="zh-CN" altLang="en-US" sz="2000" dirty="0" smtClean="0"/>
                  <a:t>共线性意味着存在信息冗余，且对模型的参数估计产生影响。</a:t>
                </a:r>
                <a:r>
                  <a:rPr kumimoji="1" lang="zh-CN" altLang="en-US" sz="2000" dirty="0"/>
                  <a:t>多重</a:t>
                </a:r>
                <a:r>
                  <a:rPr kumimoji="1" lang="zh-CN" altLang="en-US" sz="2000" dirty="0" smtClean="0"/>
                  <a:t>共线性通常用方差膨胀因子（</a:t>
                </a:r>
                <a:r>
                  <a:rPr kumimoji="1" lang="en-US" altLang="zh-CN" sz="2000" dirty="0" smtClean="0"/>
                  <a:t>VIF</a:t>
                </a:r>
                <a:r>
                  <a:rPr kumimoji="1" lang="zh-CN" altLang="en-US" sz="2000" dirty="0" smtClean="0"/>
                  <a:t>）来衡量，其计算方式如下：</a:t>
                </a:r>
              </a:p>
              <a:p>
                <a:pPr marL="0" indent="0">
                  <a:lnSpc>
                    <a:spcPts val="3000"/>
                  </a:lnSpc>
                  <a:spcBef>
                    <a:spcPts val="1200"/>
                  </a:spcBef>
                  <a:spcAft>
                    <a:spcPts val="1200"/>
                  </a:spcAft>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𝑉𝐼𝐹</m:t>
                      </m:r>
                      <m:d>
                        <m:dPr>
                          <m:ctrlPr>
                            <a:rPr kumimoji="1" lang="en-US" altLang="zh-CN" sz="2000" b="0" i="1" smtClean="0">
                              <a:latin typeface="Cambria Math" charset="0"/>
                            </a:rPr>
                          </m:ctrlPr>
                        </m:dPr>
                        <m:e>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𝑖</m:t>
                              </m:r>
                            </m:sub>
                          </m:sSub>
                        </m:e>
                        <m:e>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1</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2</m:t>
                              </m:r>
                            </m:sub>
                          </m:sSub>
                          <m:r>
                            <a:rPr kumimoji="1" lang="en-US" altLang="zh-CN" sz="2000" b="0" i="1" smtClean="0">
                              <a:latin typeface="Cambria Math" charset="0"/>
                            </a:rPr>
                            <m:t>,…,</m:t>
                          </m:r>
                          <m:sSub>
                            <m:sSubPr>
                              <m:ctrlPr>
                                <a:rPr kumimoji="1" lang="en-US" altLang="zh-CN" sz="2000" b="0" i="1" smtClean="0">
                                  <a:latin typeface="Cambria Math" charset="0"/>
                                </a:rPr>
                              </m:ctrlPr>
                            </m:sSubPr>
                            <m:e>
                              <m:r>
                                <a:rPr kumimoji="1" lang="en-US" altLang="zh-CN" sz="2000" b="0" i="1" smtClean="0">
                                  <a:latin typeface="Cambria Math" charset="0"/>
                                </a:rPr>
                                <m:t>𝑓</m:t>
                              </m:r>
                            </m:e>
                            <m:sub>
                              <m:r>
                                <a:rPr kumimoji="1" lang="en-US" altLang="zh-CN" sz="2000" b="0" i="1" smtClean="0">
                                  <a:latin typeface="Cambria Math" charset="0"/>
                                </a:rPr>
                                <m:t>𝑗</m:t>
                              </m:r>
                            </m:sub>
                          </m:sSub>
                        </m:e>
                      </m:d>
                      <m:r>
                        <a:rPr kumimoji="1" lang="en-US" altLang="zh-CN" sz="2000" b="0" i="1" smtClean="0">
                          <a:latin typeface="Cambria Math" charset="0"/>
                        </a:rPr>
                        <m:t>=</m:t>
                      </m:r>
                      <m:f>
                        <m:fPr>
                          <m:ctrlPr>
                            <a:rPr kumimoji="1" lang="bg-BG" altLang="zh-CN" sz="2000" b="0" i="1" smtClean="0">
                              <a:latin typeface="Cambria Math" charset="0"/>
                            </a:rPr>
                          </m:ctrlPr>
                        </m:fPr>
                        <m:num>
                          <m:r>
                            <a:rPr kumimoji="1" lang="en-US" altLang="zh-CN" sz="2000" b="0" i="1" smtClean="0">
                              <a:latin typeface="Cambria Math" charset="0"/>
                            </a:rPr>
                            <m:t>1</m:t>
                          </m:r>
                        </m:num>
                        <m:den>
                          <m:r>
                            <a:rPr kumimoji="1" lang="en-US" altLang="zh-CN" sz="2000" b="0" i="1" smtClean="0">
                              <a:latin typeface="Cambria Math" charset="0"/>
                            </a:rPr>
                            <m:t>1−</m:t>
                          </m:r>
                          <m:sSup>
                            <m:sSupPr>
                              <m:ctrlPr>
                                <a:rPr kumimoji="1" lang="en-US" altLang="zh-CN" sz="2000" b="0" i="1" smtClean="0">
                                  <a:latin typeface="Cambria Math" charset="0"/>
                                </a:rPr>
                              </m:ctrlPr>
                            </m:sSupPr>
                            <m:e>
                              <m:r>
                                <a:rPr kumimoji="1" lang="en-US" altLang="zh-CN" sz="2000" b="0" i="1" smtClean="0">
                                  <a:latin typeface="Cambria Math" charset="0"/>
                                </a:rPr>
                                <m:t>𝑅</m:t>
                              </m:r>
                            </m:e>
                            <m:sup>
                              <m:r>
                                <a:rPr kumimoji="1" lang="en-US" altLang="zh-CN" sz="2000" b="0" i="1" smtClean="0">
                                  <a:latin typeface="Cambria Math" charset="0"/>
                                </a:rPr>
                                <m:t>2</m:t>
                              </m:r>
                            </m:sup>
                          </m:sSup>
                        </m:den>
                      </m:f>
                    </m:oMath>
                  </m:oMathPara>
                </a14:m>
                <a:endParaRPr kumimoji="1" lang="en-US" altLang="zh-CN" sz="2000" dirty="0" smtClean="0"/>
              </a:p>
              <a:p>
                <a:pPr marL="0" indent="0">
                  <a:lnSpc>
                    <a:spcPts val="3000"/>
                  </a:lnSpc>
                  <a:spcBef>
                    <a:spcPts val="1200"/>
                  </a:spcBef>
                  <a:spcAft>
                    <a:spcPts val="1200"/>
                  </a:spcAft>
                  <a:buNone/>
                </a:pPr>
                <a:r>
                  <a:rPr kumimoji="1" lang="zh-CN" altLang="en-US" sz="2000" dirty="0" smtClean="0"/>
                  <a:t>其中</a:t>
                </a:r>
                <a14:m>
                  <m:oMath xmlns:m="http://schemas.openxmlformats.org/officeDocument/2006/math">
                    <m:sSup>
                      <m:sSupPr>
                        <m:ctrlPr>
                          <a:rPr kumimoji="1" lang="en-US" altLang="zh-CN" sz="2000" i="1">
                            <a:latin typeface="Cambria Math" charset="0"/>
                          </a:rPr>
                        </m:ctrlPr>
                      </m:sSupPr>
                      <m:e>
                        <m:r>
                          <a:rPr kumimoji="1" lang="en-US" altLang="zh-CN" sz="2000" i="1">
                            <a:latin typeface="Cambria Math" charset="0"/>
                          </a:rPr>
                          <m:t>𝑅</m:t>
                        </m:r>
                      </m:e>
                      <m:sup>
                        <m:r>
                          <a:rPr kumimoji="1" lang="en-US" altLang="zh-CN" sz="2000" i="1">
                            <a:latin typeface="Cambria Math" charset="0"/>
                          </a:rPr>
                          <m:t>2</m:t>
                        </m:r>
                      </m:sup>
                    </m:sSup>
                  </m:oMath>
                </a14:m>
                <a:r>
                  <a:rPr kumimoji="1" lang="zh-CN" altLang="en-US" sz="2000" dirty="0" smtClean="0"/>
                  <a:t>是</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1</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2</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𝑗</m:t>
                        </m:r>
                      </m:sub>
                    </m:sSub>
                  </m:oMath>
                </a14:m>
                <a:r>
                  <a:rPr kumimoji="1" lang="zh-CN" altLang="en-US" sz="2000" dirty="0" smtClean="0"/>
                  <a:t>对</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oMath>
                </a14:m>
                <a:r>
                  <a:rPr kumimoji="1" lang="zh-CN" altLang="en-US" sz="2000" dirty="0" smtClean="0"/>
                  <a:t>的线性回归的决定系数。</a:t>
                </a:r>
              </a:p>
              <a:p>
                <a:pPr marL="0" indent="0">
                  <a:lnSpc>
                    <a:spcPts val="3000"/>
                  </a:lnSpc>
                  <a:spcBef>
                    <a:spcPts val="1200"/>
                  </a:spcBef>
                  <a:spcAft>
                    <a:spcPts val="1200"/>
                  </a:spcAft>
                  <a:buNone/>
                </a:pPr>
                <a:r>
                  <a:rPr kumimoji="1" lang="zh-CN" altLang="en-US" sz="2000" dirty="0" smtClean="0"/>
                  <a:t>一般而言，我们用</a:t>
                </a:r>
                <a:r>
                  <a:rPr kumimoji="1" lang="en-US" altLang="zh-CN" sz="2000" dirty="0" smtClean="0"/>
                  <a:t>10</a:t>
                </a:r>
                <a:r>
                  <a:rPr kumimoji="1" lang="zh-CN" altLang="en-US" sz="2000" dirty="0" smtClean="0"/>
                  <a:t>来衡量是否存在</a:t>
                </a:r>
                <a:r>
                  <a:rPr kumimoji="1" lang="zh-CN" altLang="en-US" sz="2000" dirty="0"/>
                  <a:t>多重</a:t>
                </a:r>
                <a:r>
                  <a:rPr kumimoji="1" lang="zh-CN" altLang="en-US" sz="2000" dirty="0" smtClean="0"/>
                  <a:t>共线性。对于</a:t>
                </a:r>
                <a:r>
                  <a:rPr kumimoji="1" lang="en-US" altLang="zh-CN" sz="2000" dirty="0" smtClean="0"/>
                  <a:t>VIF&gt;10</a:t>
                </a:r>
                <a:r>
                  <a:rPr kumimoji="1" lang="zh-CN" altLang="en-US" sz="2000" dirty="0" smtClean="0"/>
                  <a:t>，可以认为变量间存在</a:t>
                </a:r>
                <a:r>
                  <a:rPr kumimoji="1" lang="zh-CN" altLang="en-US" sz="2000" dirty="0"/>
                  <a:t>多重</a:t>
                </a:r>
                <a:r>
                  <a:rPr kumimoji="1" lang="zh-CN" altLang="en-US" sz="2000" dirty="0" smtClean="0"/>
                  <a:t>共线性。此时，需要逐步从</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1</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2</m:t>
                        </m:r>
                      </m:sub>
                    </m:sSub>
                    <m:r>
                      <a:rPr kumimoji="1" lang="en-US" altLang="zh-CN" sz="2000" i="1">
                        <a:latin typeface="Cambria Math" charset="0"/>
                      </a:rPr>
                      <m:t>,…,</m:t>
                    </m:r>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𝑗</m:t>
                        </m:r>
                      </m:sub>
                    </m:sSub>
                  </m:oMath>
                </a14:m>
                <a:r>
                  <a:rPr kumimoji="1" lang="zh-CN" altLang="en-US" sz="2000" dirty="0" smtClean="0"/>
                  <a:t>剔除一个变量，剩余的变量与</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oMath>
                </a14:m>
                <a:r>
                  <a:rPr kumimoji="1" lang="zh-CN" altLang="en-US" sz="2000" dirty="0" smtClean="0"/>
                  <a:t>计算</a:t>
                </a:r>
                <a:r>
                  <a:rPr kumimoji="1" lang="en-US" altLang="zh-CN" sz="2000" dirty="0" smtClean="0"/>
                  <a:t>VIF</a:t>
                </a:r>
                <a:r>
                  <a:rPr kumimoji="1" lang="zh-CN" altLang="en-US" sz="2000" dirty="0" smtClean="0"/>
                  <a:t>。如果发现当剔除</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m:rPr>
                            <m:sty m:val="p"/>
                          </m:rPr>
                          <a:rPr kumimoji="1" lang="en-US" altLang="zh-CN" sz="2000" i="1" smtClean="0">
                            <a:latin typeface="Cambria Math" charset="0"/>
                          </a:rPr>
                          <m:t>k</m:t>
                        </m:r>
                      </m:sub>
                    </m:sSub>
                  </m:oMath>
                </a14:m>
                <a:r>
                  <a:rPr kumimoji="1" lang="zh-CN" altLang="en-US" sz="2000" dirty="0" smtClean="0"/>
                  <a:t>后剩余变量对</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oMath>
                </a14:m>
                <a:r>
                  <a:rPr kumimoji="1" lang="zh-CN" altLang="en-US" sz="2000" dirty="0" smtClean="0"/>
                  <a:t>的</a:t>
                </a:r>
                <a:r>
                  <a:rPr kumimoji="1" lang="en-US" altLang="zh-CN" sz="2000" dirty="0" smtClean="0"/>
                  <a:t>VIF</a:t>
                </a:r>
                <a:r>
                  <a:rPr kumimoji="1" lang="zh-CN" altLang="en-US" sz="2000" dirty="0" smtClean="0"/>
                  <a:t>低于</a:t>
                </a:r>
                <a:r>
                  <a:rPr kumimoji="1" lang="en-US" altLang="zh-CN" sz="2000" dirty="0" smtClean="0"/>
                  <a:t>10</a:t>
                </a:r>
                <a:r>
                  <a:rPr kumimoji="1" lang="zh-CN" altLang="en-US" sz="2000" dirty="0" smtClean="0"/>
                  <a:t>，则从</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a:rPr kumimoji="1" lang="en-US" altLang="zh-CN" sz="2000" i="1">
                            <a:latin typeface="Cambria Math" charset="0"/>
                          </a:rPr>
                          <m:t>𝑖</m:t>
                        </m:r>
                      </m:sub>
                    </m:sSub>
                  </m:oMath>
                </a14:m>
                <a:r>
                  <a:rPr kumimoji="1" lang="zh-CN" altLang="en-US" sz="2000" dirty="0" smtClean="0"/>
                  <a:t>与</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𝑓</m:t>
                        </m:r>
                      </m:e>
                      <m:sub>
                        <m:r>
                          <m:rPr>
                            <m:sty m:val="p"/>
                          </m:rPr>
                          <a:rPr kumimoji="1" lang="en-US" altLang="zh-CN" sz="2000" i="1" smtClean="0">
                            <a:latin typeface="Cambria Math" charset="0"/>
                          </a:rPr>
                          <m:t>k</m:t>
                        </m:r>
                      </m:sub>
                    </m:sSub>
                  </m:oMath>
                </a14:m>
                <a:r>
                  <a:rPr kumimoji="1" lang="zh-CN" altLang="en-US" sz="2000" dirty="0" smtClean="0"/>
                  <a:t>中剔除</a:t>
                </a:r>
                <a:r>
                  <a:rPr kumimoji="1" lang="en-US" altLang="zh-CN" sz="2000" dirty="0" smtClean="0"/>
                  <a:t>IV</a:t>
                </a:r>
                <a:r>
                  <a:rPr kumimoji="1" lang="zh-CN" altLang="en-US" sz="2000" dirty="0" smtClean="0"/>
                  <a:t>较低的一个。如果每次剔除一个变量还不能降低</a:t>
                </a:r>
                <a:r>
                  <a:rPr kumimoji="1" lang="en-US" altLang="zh-CN" sz="2000" dirty="0" smtClean="0"/>
                  <a:t>VIF</a:t>
                </a:r>
                <a:r>
                  <a:rPr kumimoji="1" lang="zh-CN" altLang="en-US" sz="2000" dirty="0" smtClean="0"/>
                  <a:t>，则每次剔除</a:t>
                </a:r>
                <a:r>
                  <a:rPr kumimoji="1" lang="en-US" altLang="zh-CN" sz="2000" dirty="0" smtClean="0"/>
                  <a:t>2</a:t>
                </a:r>
                <a:r>
                  <a:rPr kumimoji="1" lang="zh-CN" altLang="en-US" sz="2000" dirty="0" smtClean="0"/>
                  <a:t>个变量，直至变量间不存在多重共线性。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9507" y="884279"/>
                <a:ext cx="11471419" cy="6067850"/>
              </a:xfrm>
              <a:blipFill rotWithShape="0">
                <a:blip r:embed="rId2"/>
                <a:stretch>
                  <a:fillRect l="-956" t="-1709" r="-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866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12"/>
            <a:ext cx="12192000" cy="660111"/>
          </a:xfrm>
        </p:spPr>
        <p:txBody>
          <a:bodyPr>
            <a:normAutofit/>
          </a:bodyPr>
          <a:lstStyle/>
          <a:p>
            <a:r>
              <a:rPr lang="zh-CN" altLang="en-US" dirty="0" smtClean="0"/>
              <a:t>更多商业智能</a:t>
            </a:r>
            <a:r>
              <a:rPr lang="en-US" altLang="zh-CN" dirty="0" smtClean="0"/>
              <a:t>BI</a:t>
            </a:r>
            <a:r>
              <a:rPr lang="zh-CN" altLang="en-US" dirty="0" smtClean="0"/>
              <a:t>和大数据精品</a:t>
            </a:r>
            <a:r>
              <a:rPr lang="zh-CN" altLang="en-US" dirty="0"/>
              <a:t>视频尽</a:t>
            </a:r>
            <a:r>
              <a:rPr lang="zh-CN" altLang="en-US" dirty="0" smtClean="0"/>
              <a:t>在 </a:t>
            </a:r>
            <a:r>
              <a:rPr lang="en-US" altLang="zh-CN" dirty="0" smtClean="0"/>
              <a:t> www.hellobi.com</a:t>
            </a:r>
            <a:endParaRPr lang="en-US" dirty="0"/>
          </a:p>
        </p:txBody>
      </p:sp>
      <p:sp>
        <p:nvSpPr>
          <p:cNvPr id="13" name="Rectangle 12"/>
          <p:cNvSpPr/>
          <p:nvPr/>
        </p:nvSpPr>
        <p:spPr>
          <a:xfrm>
            <a:off x="10614387" y="3768514"/>
            <a:ext cx="1377799" cy="461665"/>
          </a:xfrm>
          <a:prstGeom prst="rect">
            <a:avLst/>
          </a:prstGeom>
        </p:spPr>
        <p:txBody>
          <a:bodyPr wrap="square">
            <a:spAutoFit/>
          </a:bodyPr>
          <a:lstStyle/>
          <a:p>
            <a:r>
              <a:rPr lang="en-US" sz="24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Hadoop</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ectangle 13"/>
          <p:cNvSpPr/>
          <p:nvPr/>
        </p:nvSpPr>
        <p:spPr>
          <a:xfrm>
            <a:off x="9398733" y="3884783"/>
            <a:ext cx="1014132" cy="461665"/>
          </a:xfrm>
          <a:prstGeom prst="rect">
            <a:avLst/>
          </a:prstGeom>
        </p:spPr>
        <p:txBody>
          <a:bodyPr wrap="square">
            <a:spAutoFit/>
          </a:bodyPr>
          <a:lstStyle/>
          <a:p>
            <a:r>
              <a:rPr 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Hive</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ectangle 14"/>
          <p:cNvSpPr/>
          <p:nvPr/>
        </p:nvSpPr>
        <p:spPr>
          <a:xfrm>
            <a:off x="9952504" y="4217148"/>
            <a:ext cx="1647824" cy="461665"/>
          </a:xfrm>
          <a:prstGeom prst="rect">
            <a:avLst/>
          </a:prstGeom>
        </p:spPr>
        <p:txBody>
          <a:bodyPr wrap="square">
            <a:spAutoFit/>
          </a:bodyPr>
          <a:lstStyle/>
          <a:p>
            <a:r>
              <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Tableau</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ectangle 15"/>
          <p:cNvSpPr/>
          <p:nvPr/>
        </p:nvSpPr>
        <p:spPr>
          <a:xfrm>
            <a:off x="9905799" y="5151454"/>
            <a:ext cx="2273817" cy="523220"/>
          </a:xfrm>
          <a:prstGeom prst="rect">
            <a:avLst/>
          </a:prstGeom>
        </p:spPr>
        <p:txBody>
          <a:bodyPr wrap="square">
            <a:spAutoFit/>
          </a:bodyPr>
          <a:lstStyle/>
          <a:p>
            <a:r>
              <a:rPr lang="zh-CN" altLang="en-US" sz="2800" u="none" dirty="0" smtClean="0">
                <a:solidFill>
                  <a:schemeClr val="tx1">
                    <a:lumMod val="65000"/>
                    <a:lumOff val="35000"/>
                  </a:schemeClr>
                </a:solidFill>
                <a:latin typeface="Microsoft YaHei" panose="020B0503020204020204" pitchFamily="34" charset="-122"/>
                <a:ea typeface="Microsoft YaHei" panose="020B0503020204020204" pitchFamily="34" charset="-122"/>
              </a:rPr>
              <a:t>数据科学家</a:t>
            </a:r>
            <a:endParaRPr lang="en-US" sz="28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ectangle 16"/>
          <p:cNvSpPr/>
          <p:nvPr/>
        </p:nvSpPr>
        <p:spPr>
          <a:xfrm>
            <a:off x="9438313" y="5698187"/>
            <a:ext cx="1604393" cy="523220"/>
          </a:xfrm>
          <a:prstGeom prst="rect">
            <a:avLst/>
          </a:prstGeom>
        </p:spPr>
        <p:txBody>
          <a:bodyPr wrap="square">
            <a:spAutoFit/>
          </a:bodyPr>
          <a:lstStyle/>
          <a:p>
            <a:r>
              <a:rPr lang="en-US" sz="28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PowerBI</a:t>
            </a:r>
            <a:endParaRPr lang="en-US" sz="28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Rectangle 17"/>
          <p:cNvSpPr/>
          <p:nvPr/>
        </p:nvSpPr>
        <p:spPr>
          <a:xfrm>
            <a:off x="9602939" y="4731621"/>
            <a:ext cx="1631574" cy="461665"/>
          </a:xfrm>
          <a:prstGeom prst="rect">
            <a:avLst/>
          </a:prstGeom>
        </p:spPr>
        <p:txBody>
          <a:bodyPr wrap="square">
            <a:spAutoFit/>
          </a:bodyPr>
          <a:lstStyle/>
          <a:p>
            <a:r>
              <a:rPr lang="en-US" sz="2400" dirty="0">
                <a:solidFill>
                  <a:schemeClr val="tx1">
                    <a:lumMod val="65000"/>
                    <a:lumOff val="35000"/>
                  </a:schemeClr>
                </a:solidFill>
                <a:latin typeface="Microsoft YaHei" panose="020B0503020204020204" pitchFamily="34" charset="-122"/>
                <a:ea typeface="Microsoft YaHei" panose="020B0503020204020204" pitchFamily="34" charset="-122"/>
              </a:rPr>
              <a:t>BIEE</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Rectangle 20"/>
          <p:cNvSpPr/>
          <p:nvPr/>
        </p:nvSpPr>
        <p:spPr>
          <a:xfrm>
            <a:off x="9509652" y="931066"/>
            <a:ext cx="2207786" cy="461665"/>
          </a:xfrm>
          <a:prstGeom prst="rect">
            <a:avLst/>
          </a:prstGeom>
        </p:spPr>
        <p:txBody>
          <a:bodyPr wrap="square">
            <a:spAutoFit/>
          </a:bodyPr>
          <a:lstStyle/>
          <a:p>
            <a:r>
              <a:rPr lang="en-US" sz="2400" u="none" dirty="0" smtClean="0">
                <a:solidFill>
                  <a:schemeClr val="tx1">
                    <a:lumMod val="65000"/>
                    <a:lumOff val="35000"/>
                  </a:schemeClr>
                </a:solidFill>
                <a:latin typeface="Microsoft YaHei" panose="020B0503020204020204" pitchFamily="34" charset="-122"/>
                <a:ea typeface="Microsoft YaHei" panose="020B0503020204020204" pitchFamily="34" charset="-122"/>
              </a:rPr>
              <a:t>BI</a:t>
            </a:r>
            <a:r>
              <a:rPr lang="zh-CN" altLang="en-US" sz="2400" u="none" dirty="0" smtClean="0">
                <a:solidFill>
                  <a:schemeClr val="tx1">
                    <a:lumMod val="65000"/>
                    <a:lumOff val="35000"/>
                  </a:schemeClr>
                </a:solidFill>
                <a:latin typeface="Microsoft YaHei" panose="020B0503020204020204" pitchFamily="34" charset="-122"/>
                <a:ea typeface="Microsoft YaHei" panose="020B0503020204020204" pitchFamily="34" charset="-122"/>
              </a:rPr>
              <a:t>、商业智能</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ectangle 21"/>
          <p:cNvSpPr/>
          <p:nvPr/>
        </p:nvSpPr>
        <p:spPr>
          <a:xfrm>
            <a:off x="9815011" y="1805347"/>
            <a:ext cx="1922810" cy="461665"/>
          </a:xfrm>
          <a:prstGeom prst="rect">
            <a:avLst/>
          </a:prstGeom>
        </p:spPr>
        <p:txBody>
          <a:bodyPr wrap="square">
            <a:spAutoFit/>
          </a:bodyPr>
          <a:lstStyle/>
          <a:p>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数据分析师</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Rectangle 22"/>
          <p:cNvSpPr/>
          <p:nvPr/>
        </p:nvSpPr>
        <p:spPr>
          <a:xfrm>
            <a:off x="10580157" y="2231476"/>
            <a:ext cx="1400078" cy="461665"/>
          </a:xfrm>
          <a:prstGeom prst="rect">
            <a:avLst/>
          </a:prstGeom>
        </p:spPr>
        <p:txBody>
          <a:bodyPr wrap="square">
            <a:spAutoFit/>
          </a:bodyPr>
          <a:lstStyle/>
          <a:p>
            <a:r>
              <a:rPr 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Python</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ectangle 23"/>
          <p:cNvSpPr/>
          <p:nvPr/>
        </p:nvSpPr>
        <p:spPr>
          <a:xfrm>
            <a:off x="9417228" y="2294781"/>
            <a:ext cx="1103051" cy="461665"/>
          </a:xfrm>
          <a:prstGeom prst="rect">
            <a:avLst/>
          </a:prstGeom>
        </p:spPr>
        <p:txBody>
          <a:bodyPr wrap="square">
            <a:spAutoFit/>
          </a:bodyPr>
          <a:lstStyle/>
          <a:p>
            <a:r>
              <a:rPr 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R</a:t>
            </a:r>
            <a:r>
              <a:rPr lang="zh-CN" alt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语言</a:t>
            </a:r>
            <a:r>
              <a:rPr 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ectangle 24"/>
          <p:cNvSpPr/>
          <p:nvPr/>
        </p:nvSpPr>
        <p:spPr>
          <a:xfrm>
            <a:off x="9815011" y="2679883"/>
            <a:ext cx="1465185" cy="461665"/>
          </a:xfrm>
          <a:prstGeom prst="rect">
            <a:avLst/>
          </a:prstGeom>
        </p:spPr>
        <p:txBody>
          <a:bodyPr wrap="square">
            <a:spAutoFit/>
          </a:bodyPr>
          <a:lstStyle/>
          <a:p>
            <a:r>
              <a:rPr lang="zh-CN" alt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机器学习</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ectangle 25"/>
          <p:cNvSpPr/>
          <p:nvPr/>
        </p:nvSpPr>
        <p:spPr>
          <a:xfrm>
            <a:off x="10751556" y="1357845"/>
            <a:ext cx="1228678" cy="461665"/>
          </a:xfrm>
          <a:prstGeom prst="rect">
            <a:avLst/>
          </a:prstGeom>
        </p:spPr>
        <p:txBody>
          <a:bodyPr wrap="square">
            <a:spAutoFit/>
          </a:bodyPr>
          <a:lstStyle/>
          <a:p>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大数据</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Rectangle 26"/>
          <p:cNvSpPr/>
          <p:nvPr/>
        </p:nvSpPr>
        <p:spPr>
          <a:xfrm>
            <a:off x="9319992" y="3346705"/>
            <a:ext cx="1729003" cy="461665"/>
          </a:xfrm>
          <a:prstGeom prst="rect">
            <a:avLst/>
          </a:prstGeom>
        </p:spPr>
        <p:txBody>
          <a:bodyPr wrap="square">
            <a:spAutoFit/>
          </a:bodyPr>
          <a:lstStyle/>
          <a:p>
            <a:r>
              <a:rPr lang="zh-CN" altLang="en-US" sz="2400" u="none" dirty="0" smtClean="0">
                <a:solidFill>
                  <a:schemeClr val="tx1">
                    <a:lumMod val="65000"/>
                    <a:lumOff val="35000"/>
                  </a:schemeClr>
                </a:solidFill>
                <a:latin typeface="Microsoft YaHei" panose="020B0503020204020204" pitchFamily="34" charset="-122"/>
                <a:ea typeface="Microsoft YaHei" panose="020B0503020204020204" pitchFamily="34" charset="-122"/>
              </a:rPr>
              <a:t>人工智能</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ectangle 27"/>
          <p:cNvSpPr/>
          <p:nvPr/>
        </p:nvSpPr>
        <p:spPr>
          <a:xfrm>
            <a:off x="10418727" y="3030007"/>
            <a:ext cx="1561508" cy="461665"/>
          </a:xfrm>
          <a:prstGeom prst="rect">
            <a:avLst/>
          </a:prstGeom>
        </p:spPr>
        <p:txBody>
          <a:bodyPr wrap="square">
            <a:spAutoFit/>
          </a:bodyPr>
          <a:lstStyle/>
          <a:p>
            <a:r>
              <a:rPr lang="zh-CN" altLang="en-US" sz="2400" dirty="0" smtClean="0">
                <a:solidFill>
                  <a:schemeClr val="tx1">
                    <a:lumMod val="65000"/>
                    <a:lumOff val="35000"/>
                  </a:schemeClr>
                </a:solidFill>
                <a:latin typeface="Microsoft YaHei" panose="020B0503020204020204" pitchFamily="34" charset="-122"/>
                <a:ea typeface="Microsoft YaHei" panose="020B0503020204020204" pitchFamily="34" charset="-122"/>
              </a:rPr>
              <a:t>深度学习</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ectangle 25"/>
          <p:cNvSpPr/>
          <p:nvPr/>
        </p:nvSpPr>
        <p:spPr>
          <a:xfrm>
            <a:off x="9319992" y="1392731"/>
            <a:ext cx="1431563" cy="461665"/>
          </a:xfrm>
          <a:prstGeom prst="rect">
            <a:avLst/>
          </a:prstGeom>
        </p:spPr>
        <p:txBody>
          <a:bodyPr wrap="square">
            <a:spAutoFit/>
          </a:bodyPr>
          <a:lstStyle/>
          <a:p>
            <a:r>
              <a:rPr lang="zh-CN" altLang="en-US" sz="2400" u="none" dirty="0" smtClean="0">
                <a:solidFill>
                  <a:schemeClr val="tx1">
                    <a:lumMod val="65000"/>
                    <a:lumOff val="35000"/>
                  </a:schemeClr>
                </a:solidFill>
                <a:latin typeface="Microsoft YaHei" panose="020B0503020204020204" pitchFamily="34" charset="-122"/>
                <a:ea typeface="Microsoft YaHei" panose="020B0503020204020204" pitchFamily="34" charset="-122"/>
              </a:rPr>
              <a:t>数据挖掘</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Rectangle 14"/>
          <p:cNvSpPr/>
          <p:nvPr/>
        </p:nvSpPr>
        <p:spPr>
          <a:xfrm>
            <a:off x="10776416" y="4744893"/>
            <a:ext cx="1203818" cy="461665"/>
          </a:xfrm>
          <a:prstGeom prst="rect">
            <a:avLst/>
          </a:prstGeom>
        </p:spPr>
        <p:txBody>
          <a:bodyPr wrap="square">
            <a:spAutoFit/>
          </a:bodyPr>
          <a:lstStyle/>
          <a:p>
            <a:r>
              <a:rPr lang="en-US" sz="2400" dirty="0">
                <a:solidFill>
                  <a:schemeClr val="tx1">
                    <a:lumMod val="65000"/>
                    <a:lumOff val="35000"/>
                  </a:schemeClr>
                </a:solidFill>
                <a:latin typeface="Microsoft YaHei" panose="020B0503020204020204" pitchFamily="34" charset="-122"/>
                <a:ea typeface="Microsoft YaHei" panose="020B0503020204020204" pitchFamily="34" charset="-122"/>
              </a:rPr>
              <a:t>ETL</a:t>
            </a:r>
            <a:endParaRPr lang="en-US" sz="2400" u="none"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069" y="1080721"/>
            <a:ext cx="2941200" cy="166055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406" y="1080721"/>
            <a:ext cx="2941200" cy="1658731"/>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65" y="2779500"/>
            <a:ext cx="2941200" cy="1660553"/>
          </a:xfrm>
          <a:prstGeom prst="rect">
            <a:avLst/>
          </a:prstGeom>
        </p:spPr>
      </p:pic>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406" y="2779500"/>
            <a:ext cx="2941200" cy="166055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1069" y="4490346"/>
            <a:ext cx="2941200" cy="1660553"/>
          </a:xfrm>
          <a:prstGeom prst="rect">
            <a:avLst/>
          </a:prstGeom>
        </p:spPr>
      </p:pic>
      <p:pic>
        <p:nvPicPr>
          <p:cNvPr id="36" name="图片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965" y="4490346"/>
            <a:ext cx="2941200" cy="1660553"/>
          </a:xfrm>
          <a:prstGeom prst="rect">
            <a:avLst/>
          </a:prstGeom>
        </p:spPr>
      </p:pic>
      <p:pic>
        <p:nvPicPr>
          <p:cNvPr id="37" name="图片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7406" y="4490346"/>
            <a:ext cx="2941200" cy="1660553"/>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964" y="1080952"/>
            <a:ext cx="2933137" cy="1656000"/>
          </a:xfrm>
          <a:prstGeom prst="rect">
            <a:avLst/>
          </a:prstGeom>
        </p:spPr>
      </p:pic>
      <p:pic>
        <p:nvPicPr>
          <p:cNvPr id="7" name="图片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44205" y="2776615"/>
            <a:ext cx="2933137" cy="1656000"/>
          </a:xfrm>
          <a:prstGeom prst="rect">
            <a:avLst/>
          </a:prstGeom>
        </p:spPr>
      </p:pic>
    </p:spTree>
    <p:extLst>
      <p:ext uri="{BB962C8B-B14F-4D97-AF65-F5344CB8AC3E}">
        <p14:creationId xmlns:p14="http://schemas.microsoft.com/office/powerpoint/2010/main" val="831030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3506" y="2497925"/>
            <a:ext cx="6304185" cy="2450592"/>
          </a:xfrm>
        </p:spPr>
        <p:txBody>
          <a:bodyPr>
            <a:normAutofit/>
          </a:bodyPr>
          <a:lstStyle/>
          <a:p>
            <a:pPr lvl="0">
              <a:spcBef>
                <a:spcPts val="2400"/>
              </a:spcBef>
              <a:spcAft>
                <a:spcPts val="2400"/>
              </a:spcAft>
              <a:buFont typeface="Wingdings" charset="2"/>
              <a:buChar char="u"/>
            </a:pPr>
            <a:r>
              <a:rPr lang="zh-CN" altLang="zh-CN" sz="2400" dirty="0"/>
              <a:t>特征的分箱</a:t>
            </a:r>
          </a:p>
          <a:p>
            <a:pPr lvl="0">
              <a:spcBef>
                <a:spcPts val="2400"/>
              </a:spcBef>
              <a:spcAft>
                <a:spcPts val="2400"/>
              </a:spcAft>
              <a:buFont typeface="Wingdings" charset="2"/>
              <a:buChar char="u"/>
            </a:pPr>
            <a:r>
              <a:rPr lang="en-US" altLang="zh-CN" sz="2400" dirty="0" smtClean="0"/>
              <a:t>WOE</a:t>
            </a:r>
            <a:r>
              <a:rPr lang="zh-CN" altLang="en-US" sz="2400" dirty="0" smtClean="0"/>
              <a:t>与</a:t>
            </a:r>
            <a:r>
              <a:rPr lang="zh-CN" altLang="zh-CN" sz="2400" dirty="0" smtClean="0"/>
              <a:t>特征信息值</a:t>
            </a:r>
            <a:endParaRPr lang="zh-CN" altLang="zh-CN" sz="2400" dirty="0"/>
          </a:p>
          <a:p>
            <a:pPr lvl="0">
              <a:spcBef>
                <a:spcPts val="2400"/>
              </a:spcBef>
              <a:spcAft>
                <a:spcPts val="2400"/>
              </a:spcAft>
              <a:buFont typeface="Wingdings" charset="2"/>
              <a:buChar char="u"/>
            </a:pPr>
            <a:r>
              <a:rPr lang="zh-CN" altLang="zh-CN" sz="2400" dirty="0"/>
              <a:t>单变量</a:t>
            </a:r>
            <a:r>
              <a:rPr lang="zh-CN" altLang="zh-CN" sz="2400" dirty="0" smtClean="0"/>
              <a:t>分析</a:t>
            </a:r>
            <a:r>
              <a:rPr lang="zh-CN" altLang="en-US" sz="2400" dirty="0" smtClean="0"/>
              <a:t>与</a:t>
            </a:r>
            <a:r>
              <a:rPr lang="zh-CN" altLang="zh-CN" sz="2400" dirty="0" smtClean="0"/>
              <a:t>多变量</a:t>
            </a:r>
            <a:r>
              <a:rPr lang="zh-CN" altLang="zh-CN" sz="2400" dirty="0"/>
              <a:t>分析</a:t>
            </a:r>
          </a:p>
        </p:txBody>
      </p:sp>
      <p:sp>
        <p:nvSpPr>
          <p:cNvPr id="4" name="文本框 3"/>
          <p:cNvSpPr txBox="1"/>
          <p:nvPr/>
        </p:nvSpPr>
        <p:spPr>
          <a:xfrm>
            <a:off x="1586753" y="2999946"/>
            <a:ext cx="748923" cy="1446550"/>
          </a:xfrm>
          <a:prstGeom prst="rect">
            <a:avLst/>
          </a:prstGeom>
          <a:noFill/>
        </p:spPr>
        <p:txBody>
          <a:bodyPr wrap="none" rtlCol="0">
            <a:spAutoFit/>
          </a:bodyPr>
          <a:lstStyle/>
          <a:p>
            <a:r>
              <a:rPr kumimoji="1" lang="zh-CN" altLang="en-US" sz="4400" smtClean="0"/>
              <a:t>目</a:t>
            </a:r>
          </a:p>
          <a:p>
            <a:r>
              <a:rPr kumimoji="1" lang="zh-CN" altLang="en-US" sz="4400" dirty="0" smtClean="0"/>
              <a:t>录</a:t>
            </a:r>
            <a:endParaRPr kumimoji="1" lang="zh-CN" altLang="en-US" sz="4400" dirty="0"/>
          </a:p>
        </p:txBody>
      </p:sp>
      <p:sp>
        <p:nvSpPr>
          <p:cNvPr id="5" name="标题 4"/>
          <p:cNvSpPr>
            <a:spLocks noGrp="1"/>
          </p:cNvSpPr>
          <p:nvPr>
            <p:ph type="title"/>
          </p:nvPr>
        </p:nvSpPr>
        <p:spPr/>
        <p:txBody>
          <a:bodyPr/>
          <a:lstStyle/>
          <a:p>
            <a:endParaRPr kumimoji="1" lang="zh-CN" altLang="en-US" dirty="0"/>
          </a:p>
        </p:txBody>
      </p:sp>
    </p:spTree>
    <p:extLst>
      <p:ext uri="{BB962C8B-B14F-4D97-AF65-F5344CB8AC3E}">
        <p14:creationId xmlns:p14="http://schemas.microsoft.com/office/powerpoint/2010/main" val="1478326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zh-CN" altLang="zh-CN" dirty="0"/>
              <a:t>特征的</a:t>
            </a:r>
            <a:r>
              <a:rPr lang="zh-CN" altLang="zh-CN" dirty="0" smtClean="0"/>
              <a:t>分箱</a:t>
            </a:r>
            <a:endParaRPr kumimoji="1" lang="zh-CN" altLang="en-US" dirty="0"/>
          </a:p>
        </p:txBody>
      </p:sp>
      <p:sp>
        <p:nvSpPr>
          <p:cNvPr id="3" name="内容占位符 2"/>
          <p:cNvSpPr>
            <a:spLocks noGrp="1"/>
          </p:cNvSpPr>
          <p:nvPr>
            <p:ph idx="1"/>
          </p:nvPr>
        </p:nvSpPr>
        <p:spPr>
          <a:xfrm>
            <a:off x="359507" y="884279"/>
            <a:ext cx="11471419" cy="5798910"/>
          </a:xfrm>
        </p:spPr>
        <p:txBody>
          <a:bodyPr>
            <a:normAutofit/>
          </a:bodyPr>
          <a:lstStyle/>
          <a:p>
            <a:r>
              <a:rPr kumimoji="1" lang="zh-CN" altLang="en-US" dirty="0" smtClean="0"/>
              <a:t>分箱的概念</a:t>
            </a:r>
          </a:p>
          <a:p>
            <a:pPr marL="0" indent="0">
              <a:spcBef>
                <a:spcPts val="1200"/>
              </a:spcBef>
              <a:spcAft>
                <a:spcPts val="1200"/>
              </a:spcAft>
              <a:buNone/>
            </a:pPr>
            <a:r>
              <a:rPr kumimoji="1" lang="zh-CN" altLang="en-US" sz="2000" dirty="0" smtClean="0"/>
              <a:t>在评分卡模型开发中，变量需要进行分箱操作才能放入模型当中。分箱操作的定义如下：</a:t>
            </a:r>
          </a:p>
          <a:p>
            <a:pPr>
              <a:spcBef>
                <a:spcPts val="1200"/>
              </a:spcBef>
              <a:spcAft>
                <a:spcPts val="1200"/>
              </a:spcAft>
              <a:buFont typeface="Wingdings" charset="2"/>
              <a:buChar char="Ø"/>
            </a:pPr>
            <a:r>
              <a:rPr kumimoji="1" lang="zh-CN" altLang="en-US" sz="2000" dirty="0" smtClean="0"/>
              <a:t>对于数值型变量，将其分为若干有限的几个分段。例如，将收入分为</a:t>
            </a:r>
            <a:r>
              <a:rPr kumimoji="1" lang="en-US" altLang="zh-CN" sz="2000" dirty="0" smtClean="0"/>
              <a:t>&lt;5K,</a:t>
            </a:r>
            <a:r>
              <a:rPr kumimoji="1" lang="zh-CN" altLang="en-US" sz="2000" dirty="0" smtClean="0"/>
              <a:t> </a:t>
            </a:r>
            <a:r>
              <a:rPr kumimoji="1" lang="en-US" altLang="zh-CN" sz="2000" dirty="0" smtClean="0"/>
              <a:t>5K~10K,</a:t>
            </a:r>
            <a:r>
              <a:rPr kumimoji="1" lang="zh-CN" altLang="en-US" sz="2000" dirty="0" smtClean="0"/>
              <a:t> </a:t>
            </a:r>
            <a:r>
              <a:rPr kumimoji="1" lang="en-US" altLang="zh-CN" sz="2000" dirty="0" smtClean="0"/>
              <a:t>10k~20k,</a:t>
            </a:r>
            <a:r>
              <a:rPr kumimoji="1" lang="zh-CN" altLang="en-US" sz="2000" dirty="0" smtClean="0"/>
              <a:t> </a:t>
            </a:r>
            <a:r>
              <a:rPr kumimoji="1" lang="en-US" altLang="zh-CN" sz="2000" dirty="0" smtClean="0"/>
              <a:t>&gt;20k</a:t>
            </a:r>
            <a:r>
              <a:rPr kumimoji="1" lang="zh-CN" altLang="en-US" sz="2000" dirty="0" smtClean="0"/>
              <a:t>等</a:t>
            </a:r>
          </a:p>
          <a:p>
            <a:pPr>
              <a:spcBef>
                <a:spcPts val="1200"/>
              </a:spcBef>
              <a:spcAft>
                <a:spcPts val="1200"/>
              </a:spcAft>
              <a:buFont typeface="Wingdings" charset="2"/>
              <a:buChar char="Ø"/>
            </a:pPr>
            <a:r>
              <a:rPr kumimoji="1" lang="zh-CN" altLang="en-US" sz="2000" dirty="0" smtClean="0"/>
              <a:t>对于类别型变量，如果取值个数很多，将其合并为个数较少的几个分段。例如，将省份分为</a:t>
            </a:r>
            <a:r>
              <a:rPr kumimoji="1" lang="en-US" altLang="zh-CN" sz="2000" dirty="0" smtClean="0"/>
              <a:t>{</a:t>
            </a:r>
            <a:r>
              <a:rPr kumimoji="1" lang="zh-CN" altLang="en-US" sz="2000" dirty="0" smtClean="0"/>
              <a:t>北，上，广</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苏，浙，皖</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黑，吉，辽</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闽，粤，湘</a:t>
            </a:r>
            <a:r>
              <a:rPr kumimoji="1" lang="en-US" altLang="zh-CN" sz="2000" dirty="0" smtClean="0"/>
              <a:t>}</a:t>
            </a:r>
            <a:r>
              <a:rPr kumimoji="1" lang="zh-CN" altLang="en-US" sz="2000" dirty="0" smtClean="0"/>
              <a:t>，其他。</a:t>
            </a:r>
          </a:p>
          <a:p>
            <a:pPr marL="0" indent="0">
              <a:spcBef>
                <a:spcPts val="1200"/>
              </a:spcBef>
              <a:spcAft>
                <a:spcPts val="1200"/>
              </a:spcAft>
              <a:buNone/>
            </a:pPr>
            <a:r>
              <a:rPr kumimoji="1" lang="zh-CN" altLang="en-US" sz="2000" b="1" dirty="0" smtClean="0"/>
              <a:t>评分卡模型引入变量分箱操作的原因</a:t>
            </a:r>
            <a:endParaRPr kumimoji="1" lang="zh-CN" altLang="en-US" sz="2000" dirty="0" smtClean="0"/>
          </a:p>
          <a:p>
            <a:pPr>
              <a:spcBef>
                <a:spcPts val="1200"/>
              </a:spcBef>
              <a:spcAft>
                <a:spcPts val="1200"/>
              </a:spcAft>
              <a:buFont typeface="Wingdings" charset="2"/>
              <a:buChar char="Ø"/>
            </a:pPr>
            <a:r>
              <a:rPr kumimoji="1" lang="zh-CN" altLang="en-US" sz="2000" dirty="0" smtClean="0"/>
              <a:t>评分结果需要有一定的稳定性。例如，当借款人的总体信用资质不变时，评分结果也应保持稳定。某些变量（如收入）的一点波动，不应该影响评分结果。例如，当收入按照上述划分时，即使月收入从</a:t>
            </a:r>
            <a:r>
              <a:rPr kumimoji="1" lang="en-US" altLang="zh-CN" sz="2000" dirty="0" smtClean="0"/>
              <a:t>6k</a:t>
            </a:r>
            <a:r>
              <a:rPr kumimoji="1" lang="zh-CN" altLang="en-US" sz="2000" dirty="0" smtClean="0"/>
              <a:t>变为</a:t>
            </a:r>
            <a:r>
              <a:rPr kumimoji="1" lang="en-US" altLang="zh-CN" sz="2000" dirty="0" smtClean="0"/>
              <a:t>7k</a:t>
            </a:r>
            <a:r>
              <a:rPr kumimoji="1" lang="zh-CN" altLang="en-US" sz="2000" dirty="0" smtClean="0"/>
              <a:t>，在其他因素不变的情况下评分结果也不会发生改变。</a:t>
            </a:r>
          </a:p>
          <a:p>
            <a:pPr>
              <a:spcBef>
                <a:spcPts val="1200"/>
              </a:spcBef>
              <a:spcAft>
                <a:spcPts val="1200"/>
              </a:spcAft>
              <a:buFont typeface="Wingdings" charset="2"/>
              <a:buChar char="Ø"/>
            </a:pPr>
            <a:r>
              <a:rPr kumimoji="1" lang="zh-CN" altLang="en-US" sz="2000" dirty="0" smtClean="0"/>
              <a:t>类别型变量，当取值个数很多时，如果不分箱将会导致变量膨胀。例如，对于</a:t>
            </a:r>
            <a:r>
              <a:rPr kumimoji="1" lang="en-US" altLang="zh-CN" sz="2000" dirty="0" smtClean="0"/>
              <a:t>31</a:t>
            </a:r>
            <a:r>
              <a:rPr kumimoji="1" lang="zh-CN" altLang="en-US" sz="2000" dirty="0" smtClean="0"/>
              <a:t>个省级行政区（不含港澳台），使用</a:t>
            </a:r>
            <a:r>
              <a:rPr kumimoji="1" lang="en-US" altLang="zh-CN" sz="2000" dirty="0" err="1" smtClean="0"/>
              <a:t>onehot</a:t>
            </a:r>
            <a:r>
              <a:rPr kumimoji="1" lang="zh-CN" altLang="en-US" sz="2000" dirty="0" smtClean="0"/>
              <a:t>编码将会产生</a:t>
            </a:r>
            <a:r>
              <a:rPr kumimoji="1" lang="en-US" altLang="zh-CN" sz="2000" dirty="0" smtClean="0"/>
              <a:t>31</a:t>
            </a:r>
            <a:r>
              <a:rPr kumimoji="1" lang="zh-CN" altLang="en-US" sz="2000" dirty="0" smtClean="0"/>
              <a:t>个变量；采用哑变量编码将会产生</a:t>
            </a:r>
            <a:r>
              <a:rPr kumimoji="1" lang="en-US" altLang="zh-CN" sz="2000" dirty="0" smtClean="0"/>
              <a:t>30</a:t>
            </a:r>
            <a:r>
              <a:rPr kumimoji="1" lang="zh-CN" altLang="en-US" sz="2000" dirty="0" smtClean="0"/>
              <a:t>个变量。</a:t>
            </a:r>
          </a:p>
        </p:txBody>
      </p:sp>
    </p:spTree>
    <p:extLst>
      <p:ext uri="{BB962C8B-B14F-4D97-AF65-F5344CB8AC3E}">
        <p14:creationId xmlns:p14="http://schemas.microsoft.com/office/powerpoint/2010/main" val="10345145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a:xfrm>
            <a:off x="359507" y="884279"/>
            <a:ext cx="11471419" cy="5772015"/>
          </a:xfrm>
        </p:spPr>
        <p:txBody>
          <a:bodyPr>
            <a:normAutofit/>
          </a:bodyPr>
          <a:lstStyle/>
          <a:p>
            <a:r>
              <a:rPr kumimoji="1" lang="zh-CN" altLang="en-US" dirty="0"/>
              <a:t>分箱</a:t>
            </a:r>
            <a:r>
              <a:rPr kumimoji="1" lang="zh-CN" altLang="en-US" dirty="0" smtClean="0"/>
              <a:t>的要求</a:t>
            </a:r>
          </a:p>
          <a:p>
            <a:pPr marL="0" indent="0">
              <a:buNone/>
            </a:pPr>
            <a:r>
              <a:rPr kumimoji="1" lang="zh-CN" altLang="en-US" sz="2000" b="1" dirty="0" smtClean="0"/>
              <a:t>不需要分箱的变量</a:t>
            </a:r>
          </a:p>
          <a:p>
            <a:pPr marL="0" indent="0">
              <a:buNone/>
            </a:pPr>
            <a:r>
              <a:rPr kumimoji="1" lang="zh-CN" altLang="en-US" sz="2000" dirty="0" smtClean="0"/>
              <a:t>对于类别型变量，如果取值个数较少，一般无需分箱</a:t>
            </a:r>
          </a:p>
          <a:p>
            <a:pPr marL="0" indent="0">
              <a:buNone/>
            </a:pPr>
            <a:r>
              <a:rPr kumimoji="1" lang="zh-CN" altLang="en-US" sz="2000" b="1" dirty="0" smtClean="0"/>
              <a:t>分箱结果的有序性</a:t>
            </a:r>
          </a:p>
          <a:p>
            <a:pPr marL="0" indent="0">
              <a:buNone/>
            </a:pPr>
            <a:r>
              <a:rPr kumimoji="1" lang="zh-CN" altLang="en-US" sz="2000" dirty="0" smtClean="0"/>
              <a:t>对于有序型变量（包括数值型和有序离散型，例如学历），分箱要求保证有序性</a:t>
            </a:r>
          </a:p>
          <a:p>
            <a:pPr marL="0" indent="0">
              <a:buNone/>
            </a:pPr>
            <a:r>
              <a:rPr kumimoji="1" lang="zh-CN" altLang="en-US" sz="2000" b="1" dirty="0" smtClean="0"/>
              <a:t>分箱的平衡性</a:t>
            </a:r>
          </a:p>
          <a:p>
            <a:pPr marL="0" indent="0">
              <a:buNone/>
            </a:pPr>
            <a:r>
              <a:rPr kumimoji="1" lang="zh-CN" altLang="en-US" sz="2000" dirty="0" smtClean="0"/>
              <a:t>在较严格的情况下，分箱后的每一箱的占比不能相差太大。一般要求占比最小的占，占比不低于</a:t>
            </a:r>
            <a:r>
              <a:rPr kumimoji="1" lang="en-US" altLang="zh-CN" sz="2000" dirty="0" smtClean="0"/>
              <a:t>5%</a:t>
            </a:r>
            <a:endParaRPr kumimoji="1" lang="zh-CN" altLang="en-US" sz="2000" dirty="0" smtClean="0"/>
          </a:p>
          <a:p>
            <a:pPr marL="0" indent="0">
              <a:buNone/>
            </a:pPr>
            <a:r>
              <a:rPr kumimoji="1" lang="zh-CN" altLang="en-US" sz="2000" b="1" dirty="0" smtClean="0"/>
              <a:t>分箱的单调性</a:t>
            </a:r>
          </a:p>
          <a:p>
            <a:pPr marL="0" indent="0">
              <a:buNone/>
            </a:pPr>
            <a:r>
              <a:rPr kumimoji="1" lang="zh-CN" altLang="en-US" sz="2000" dirty="0"/>
              <a:t>在较严格的情况下，</a:t>
            </a:r>
            <a:r>
              <a:rPr kumimoji="1" lang="zh-CN" altLang="en-US" sz="2000" dirty="0" smtClean="0"/>
              <a:t>有序型变量分箱后每箱的坏样本率要求与箱呈单调关系。</a:t>
            </a:r>
          </a:p>
          <a:p>
            <a:pPr marL="0" indent="0">
              <a:buNone/>
            </a:pPr>
            <a:r>
              <a:rPr kumimoji="1" lang="zh-CN" altLang="en-US" sz="2000" dirty="0" smtClean="0"/>
              <a:t>例如，将收入分为</a:t>
            </a:r>
            <a:r>
              <a:rPr kumimoji="1" lang="en-US" altLang="zh-CN" sz="2000" dirty="0"/>
              <a:t>&lt;5K,</a:t>
            </a:r>
            <a:r>
              <a:rPr kumimoji="1" lang="zh-CN" altLang="en-US" sz="2000" dirty="0"/>
              <a:t> </a:t>
            </a:r>
            <a:r>
              <a:rPr kumimoji="1" lang="en-US" altLang="zh-CN" sz="2000" dirty="0"/>
              <a:t>5K~10K,</a:t>
            </a:r>
            <a:r>
              <a:rPr kumimoji="1" lang="zh-CN" altLang="en-US" sz="2000" dirty="0"/>
              <a:t> </a:t>
            </a:r>
            <a:r>
              <a:rPr kumimoji="1" lang="en-US" altLang="zh-CN" sz="2000" dirty="0"/>
              <a:t>10k~20k,</a:t>
            </a:r>
            <a:r>
              <a:rPr kumimoji="1" lang="zh-CN" altLang="en-US" sz="2000" dirty="0"/>
              <a:t> </a:t>
            </a:r>
            <a:r>
              <a:rPr kumimoji="1" lang="en-US" altLang="zh-CN" sz="2000" dirty="0"/>
              <a:t>&gt;</a:t>
            </a:r>
            <a:r>
              <a:rPr kumimoji="1" lang="en-US" altLang="zh-CN" sz="2000" dirty="0" smtClean="0"/>
              <a:t>20k</a:t>
            </a:r>
            <a:r>
              <a:rPr kumimoji="1" lang="zh-CN" altLang="en-US" sz="2000" dirty="0" smtClean="0"/>
              <a:t>后，</a:t>
            </a:r>
            <a:r>
              <a:rPr kumimoji="1" lang="zh-CN" altLang="en-US" sz="2000" dirty="0"/>
              <a:t>坏样</a:t>
            </a:r>
            <a:r>
              <a:rPr kumimoji="1" lang="zh-CN" altLang="en-US" sz="2000" dirty="0" smtClean="0"/>
              <a:t>本率分别是</a:t>
            </a:r>
            <a:r>
              <a:rPr kumimoji="1" lang="en-US" altLang="zh-CN" sz="2000" dirty="0" smtClean="0"/>
              <a:t>20%</a:t>
            </a:r>
            <a:r>
              <a:rPr kumimoji="1" lang="zh-CN" altLang="en-US" sz="2000" dirty="0" smtClean="0"/>
              <a:t>，</a:t>
            </a:r>
            <a:r>
              <a:rPr kumimoji="1" lang="en-US" altLang="zh-CN" sz="2000" dirty="0" smtClean="0"/>
              <a:t>15%</a:t>
            </a:r>
            <a:r>
              <a:rPr kumimoji="1" lang="zh-CN" altLang="en-US" sz="2000" dirty="0" smtClean="0"/>
              <a:t>，</a:t>
            </a:r>
            <a:r>
              <a:rPr kumimoji="1" lang="en-US" altLang="zh-CN" sz="2000" dirty="0" smtClean="0"/>
              <a:t>10%</a:t>
            </a:r>
            <a:r>
              <a:rPr kumimoji="1" lang="zh-CN" altLang="en-US" sz="2000" dirty="0" smtClean="0"/>
              <a:t>，</a:t>
            </a:r>
            <a:r>
              <a:rPr kumimoji="1" lang="en-US" altLang="zh-CN" sz="2000" dirty="0" smtClean="0"/>
              <a:t>5%</a:t>
            </a:r>
            <a:r>
              <a:rPr kumimoji="1" lang="zh-CN" altLang="en-US" sz="2000" dirty="0" smtClean="0"/>
              <a:t>。</a:t>
            </a:r>
          </a:p>
          <a:p>
            <a:pPr marL="0" indent="0">
              <a:buNone/>
            </a:pPr>
            <a:r>
              <a:rPr kumimoji="1" lang="zh-CN" altLang="en-US" sz="2000" dirty="0" smtClean="0"/>
              <a:t>或者，将学历分为</a:t>
            </a:r>
            <a:r>
              <a:rPr kumimoji="1" lang="en-US" altLang="zh-CN" sz="2000" dirty="0" smtClean="0"/>
              <a:t>{</a:t>
            </a:r>
            <a:r>
              <a:rPr kumimoji="1" lang="zh-CN" altLang="en-US" sz="2000" dirty="0" smtClean="0"/>
              <a:t>低于高中</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高中，大专</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本科，硕士</a:t>
            </a:r>
            <a:r>
              <a:rPr kumimoji="1" lang="en-US" altLang="zh-CN" sz="2000" dirty="0" smtClean="0"/>
              <a:t>}</a:t>
            </a:r>
            <a:r>
              <a:rPr kumimoji="1" lang="zh-CN" altLang="en-US" sz="2000" dirty="0" smtClean="0"/>
              <a:t>，</a:t>
            </a:r>
            <a:r>
              <a:rPr kumimoji="1" lang="en-US" altLang="zh-CN" sz="2000" dirty="0" smtClean="0"/>
              <a:t>{</a:t>
            </a:r>
            <a:r>
              <a:rPr kumimoji="1" lang="zh-CN" altLang="en-US" sz="2000" dirty="0" smtClean="0"/>
              <a:t>博士</a:t>
            </a:r>
            <a:r>
              <a:rPr kumimoji="1" lang="en-US" altLang="zh-CN" sz="2000" dirty="0" smtClean="0"/>
              <a:t>}</a:t>
            </a:r>
            <a:r>
              <a:rPr kumimoji="1" lang="zh-CN" altLang="en-US" sz="2000" dirty="0" smtClean="0"/>
              <a:t>后，</a:t>
            </a:r>
            <a:r>
              <a:rPr kumimoji="1" lang="zh-CN" altLang="en-US" sz="2000" dirty="0"/>
              <a:t>坏样本率分别</a:t>
            </a:r>
            <a:r>
              <a:rPr kumimoji="1" lang="zh-CN" altLang="en-US" sz="2000" dirty="0" smtClean="0"/>
              <a:t>是</a:t>
            </a:r>
            <a:r>
              <a:rPr kumimoji="1" lang="en-US" altLang="zh-CN" sz="2000" dirty="0" smtClean="0"/>
              <a:t>15%</a:t>
            </a:r>
            <a:r>
              <a:rPr kumimoji="1" lang="zh-CN" altLang="en-US" sz="2000" dirty="0"/>
              <a:t>，</a:t>
            </a:r>
            <a:r>
              <a:rPr kumimoji="1" lang="en-US" altLang="zh-CN" sz="2000" dirty="0" smtClean="0"/>
              <a:t>10%</a:t>
            </a:r>
            <a:r>
              <a:rPr kumimoji="1" lang="zh-CN" altLang="en-US" sz="2000" dirty="0" smtClean="0"/>
              <a:t>，</a:t>
            </a:r>
            <a:r>
              <a:rPr kumimoji="1" lang="en-US" altLang="zh-CN" sz="2000" dirty="0"/>
              <a:t>5</a:t>
            </a:r>
            <a:r>
              <a:rPr kumimoji="1" lang="en-US" altLang="zh-CN" sz="2000" dirty="0" smtClean="0"/>
              <a:t>%</a:t>
            </a:r>
            <a:r>
              <a:rPr kumimoji="1" lang="zh-CN" altLang="en-US" sz="2000" dirty="0" smtClean="0"/>
              <a:t>，</a:t>
            </a:r>
            <a:r>
              <a:rPr kumimoji="1" lang="en-US" altLang="zh-CN" sz="2000" dirty="0" smtClean="0"/>
              <a:t>1%</a:t>
            </a:r>
            <a:r>
              <a:rPr kumimoji="1" lang="zh-CN" altLang="en-US" sz="2000" dirty="0" smtClean="0"/>
              <a:t>。</a:t>
            </a:r>
          </a:p>
          <a:p>
            <a:pPr marL="0" indent="0">
              <a:buNone/>
            </a:pPr>
            <a:r>
              <a:rPr kumimoji="1" lang="zh-CN" altLang="en-US" sz="2000" b="1" dirty="0" smtClean="0"/>
              <a:t>分箱的个数</a:t>
            </a:r>
          </a:p>
          <a:p>
            <a:pPr marL="0" indent="0">
              <a:buNone/>
            </a:pPr>
            <a:r>
              <a:rPr kumimoji="1" lang="zh-CN" altLang="en-US" sz="2000" dirty="0" smtClean="0"/>
              <a:t>通常要求分箱后，箱的个数不能太多，一般在</a:t>
            </a:r>
            <a:r>
              <a:rPr kumimoji="1" lang="en-US" altLang="zh-CN" sz="2000" dirty="0" smtClean="0"/>
              <a:t>7</a:t>
            </a:r>
            <a:r>
              <a:rPr kumimoji="1" lang="zh-CN" altLang="en-US" sz="2000" dirty="0" smtClean="0"/>
              <a:t>或</a:t>
            </a:r>
            <a:r>
              <a:rPr kumimoji="1" lang="en-US" altLang="zh-CN" sz="2000" dirty="0" smtClean="0"/>
              <a:t>5</a:t>
            </a:r>
            <a:r>
              <a:rPr kumimoji="1" lang="zh-CN" altLang="en-US" sz="2000" dirty="0" smtClean="0"/>
              <a:t>个以内</a:t>
            </a:r>
            <a:endParaRPr kumimoji="1" lang="zh-CN" altLang="en-US" sz="2000" dirty="0"/>
          </a:p>
        </p:txBody>
      </p:sp>
    </p:spTree>
    <p:extLst>
      <p:ext uri="{BB962C8B-B14F-4D97-AF65-F5344CB8AC3E}">
        <p14:creationId xmlns:p14="http://schemas.microsoft.com/office/powerpoint/2010/main" val="511583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p:txBody>
          <a:bodyPr/>
          <a:lstStyle/>
          <a:p>
            <a:r>
              <a:rPr kumimoji="1" lang="zh-CN" altLang="en-US" dirty="0" smtClean="0"/>
              <a:t>分箱的优点与缺点</a:t>
            </a:r>
          </a:p>
          <a:p>
            <a:pPr marL="0" indent="0">
              <a:buNone/>
            </a:pPr>
            <a:endParaRPr kumimoji="1" lang="zh-CN" altLang="en-US" dirty="0" smtClean="0"/>
          </a:p>
        </p:txBody>
      </p:sp>
      <p:sp>
        <p:nvSpPr>
          <p:cNvPr id="4" name="文本框 3"/>
          <p:cNvSpPr txBox="1"/>
          <p:nvPr/>
        </p:nvSpPr>
        <p:spPr>
          <a:xfrm>
            <a:off x="1707776" y="2057400"/>
            <a:ext cx="3321424" cy="523220"/>
          </a:xfrm>
          <a:prstGeom prst="rect">
            <a:avLst/>
          </a:prstGeom>
          <a:noFill/>
        </p:spPr>
        <p:txBody>
          <a:bodyPr wrap="square" rtlCol="0">
            <a:spAutoFit/>
          </a:bodyPr>
          <a:lstStyle/>
          <a:p>
            <a:r>
              <a:rPr kumimoji="1" lang="zh-CN" altLang="en-US" sz="2800" b="1" dirty="0" smtClean="0"/>
              <a:t>分箱操作的优点</a:t>
            </a:r>
            <a:endParaRPr kumimoji="1" lang="zh-CN" altLang="en-US" sz="2800" b="1" dirty="0"/>
          </a:p>
        </p:txBody>
      </p:sp>
      <p:sp>
        <p:nvSpPr>
          <p:cNvPr id="5" name="文本框 4"/>
          <p:cNvSpPr txBox="1"/>
          <p:nvPr/>
        </p:nvSpPr>
        <p:spPr>
          <a:xfrm>
            <a:off x="7077635" y="2057400"/>
            <a:ext cx="3321424" cy="523220"/>
          </a:xfrm>
          <a:prstGeom prst="rect">
            <a:avLst/>
          </a:prstGeom>
          <a:noFill/>
        </p:spPr>
        <p:txBody>
          <a:bodyPr wrap="square" rtlCol="0">
            <a:spAutoFit/>
          </a:bodyPr>
          <a:lstStyle/>
          <a:p>
            <a:r>
              <a:rPr kumimoji="1" lang="zh-CN" altLang="en-US" sz="2800" b="1" dirty="0" smtClean="0"/>
              <a:t>分箱操作的缺点</a:t>
            </a:r>
            <a:endParaRPr kumimoji="1" lang="zh-CN" altLang="en-US" sz="2800" b="1" dirty="0"/>
          </a:p>
        </p:txBody>
      </p:sp>
      <p:sp>
        <p:nvSpPr>
          <p:cNvPr id="6" name="文本框 5"/>
          <p:cNvSpPr txBox="1"/>
          <p:nvPr/>
        </p:nvSpPr>
        <p:spPr>
          <a:xfrm>
            <a:off x="359507" y="3064745"/>
            <a:ext cx="5217324" cy="2954655"/>
          </a:xfrm>
          <a:prstGeom prst="rect">
            <a:avLst/>
          </a:prstGeom>
          <a:noFill/>
        </p:spPr>
        <p:txBody>
          <a:bodyPr wrap="square" rtlCol="0">
            <a:spAutoFit/>
          </a:bodyPr>
          <a:lstStyle/>
          <a:p>
            <a:pPr>
              <a:spcBef>
                <a:spcPts val="1200"/>
              </a:spcBef>
              <a:spcAft>
                <a:spcPts val="1200"/>
              </a:spcAft>
            </a:pPr>
            <a:r>
              <a:rPr kumimoji="1" lang="zh-CN" altLang="en-US" b="1" dirty="0" smtClean="0"/>
              <a:t>稳定</a:t>
            </a:r>
            <a:r>
              <a:rPr kumimoji="1" lang="zh-CN" altLang="en-US" dirty="0" smtClean="0"/>
              <a:t>：分箱后，变量原始值在一定范围内的波动不会影响到评分结果</a:t>
            </a:r>
            <a:endParaRPr kumimoji="1" lang="zh-CN" altLang="en-US" dirty="0"/>
          </a:p>
          <a:p>
            <a:pPr>
              <a:spcBef>
                <a:spcPts val="1200"/>
              </a:spcBef>
              <a:spcAft>
                <a:spcPts val="1200"/>
              </a:spcAft>
            </a:pPr>
            <a:r>
              <a:rPr kumimoji="1" lang="zh-CN" altLang="en-US" b="1" dirty="0"/>
              <a:t>缺</a:t>
            </a:r>
            <a:r>
              <a:rPr kumimoji="1" lang="zh-CN" altLang="en-US" b="1" dirty="0" smtClean="0"/>
              <a:t>失值处理</a:t>
            </a:r>
            <a:r>
              <a:rPr kumimoji="1" lang="zh-CN" altLang="en-US" dirty="0" smtClean="0"/>
              <a:t>：缺失值可以作为一个单独的箱，或者与其他值进行合并作为一个箱</a:t>
            </a:r>
            <a:endParaRPr kumimoji="1" lang="zh-CN" altLang="en-US" dirty="0"/>
          </a:p>
          <a:p>
            <a:pPr>
              <a:spcBef>
                <a:spcPts val="1200"/>
              </a:spcBef>
              <a:spcAft>
                <a:spcPts val="1200"/>
              </a:spcAft>
            </a:pPr>
            <a:r>
              <a:rPr kumimoji="1" lang="zh-CN" altLang="en-US" b="1" dirty="0" smtClean="0"/>
              <a:t>异常值处理</a:t>
            </a:r>
            <a:r>
              <a:rPr kumimoji="1" lang="zh-CN" altLang="en-US" dirty="0" smtClean="0"/>
              <a:t>：异常值可以和其他值</a:t>
            </a:r>
            <a:r>
              <a:rPr kumimoji="1" lang="zh-CN" altLang="en-US" dirty="0"/>
              <a:t>合并作为一个</a:t>
            </a:r>
            <a:r>
              <a:rPr kumimoji="1" lang="zh-CN" altLang="en-US" dirty="0" smtClean="0"/>
              <a:t>箱</a:t>
            </a:r>
          </a:p>
          <a:p>
            <a:pPr>
              <a:spcBef>
                <a:spcPts val="1200"/>
              </a:spcBef>
              <a:spcAft>
                <a:spcPts val="1200"/>
              </a:spcAft>
            </a:pPr>
            <a:r>
              <a:rPr kumimoji="1" lang="zh-CN" altLang="en-US" b="1" dirty="0" smtClean="0"/>
              <a:t>无需归一化</a:t>
            </a:r>
            <a:r>
              <a:rPr kumimoji="1" lang="zh-CN" altLang="en-US" dirty="0" smtClean="0"/>
              <a:t>：从数值型变为类别型，没有尺度的差异</a:t>
            </a:r>
            <a:endParaRPr kumimoji="1" lang="zh-CN" altLang="en-US" dirty="0"/>
          </a:p>
        </p:txBody>
      </p:sp>
      <p:sp>
        <p:nvSpPr>
          <p:cNvPr id="7" name="文本框 6"/>
          <p:cNvSpPr txBox="1"/>
          <p:nvPr/>
        </p:nvSpPr>
        <p:spPr>
          <a:xfrm>
            <a:off x="6364157" y="3064745"/>
            <a:ext cx="5217324" cy="1508105"/>
          </a:xfrm>
          <a:prstGeom prst="rect">
            <a:avLst/>
          </a:prstGeom>
          <a:noFill/>
        </p:spPr>
        <p:txBody>
          <a:bodyPr wrap="square" rtlCol="0">
            <a:spAutoFit/>
          </a:bodyPr>
          <a:lstStyle/>
          <a:p>
            <a:pPr>
              <a:spcBef>
                <a:spcPts val="1200"/>
              </a:spcBef>
              <a:spcAft>
                <a:spcPts val="1200"/>
              </a:spcAft>
            </a:pPr>
            <a:r>
              <a:rPr kumimoji="1" lang="zh-CN" altLang="en-US" b="1" dirty="0" smtClean="0"/>
              <a:t>有一定的信息丢失</a:t>
            </a:r>
            <a:r>
              <a:rPr kumimoji="1" lang="zh-CN" altLang="en-US" dirty="0" smtClean="0"/>
              <a:t>：数值型变量在分箱后，变为取值有限的几个箱</a:t>
            </a:r>
          </a:p>
          <a:p>
            <a:pPr>
              <a:spcBef>
                <a:spcPts val="1200"/>
              </a:spcBef>
              <a:spcAft>
                <a:spcPts val="1200"/>
              </a:spcAft>
            </a:pPr>
            <a:r>
              <a:rPr kumimoji="1" lang="zh-CN" altLang="en-US" b="1" dirty="0" smtClean="0"/>
              <a:t>需要编码</a:t>
            </a:r>
            <a:r>
              <a:rPr kumimoji="1" lang="zh-CN" altLang="en-US" dirty="0" smtClean="0"/>
              <a:t>：分箱后的变量是类别型，不能直接带入逻辑回归模型中，需要进行一次数值编码</a:t>
            </a:r>
          </a:p>
        </p:txBody>
      </p:sp>
    </p:spTree>
    <p:extLst>
      <p:ext uri="{BB962C8B-B14F-4D97-AF65-F5344CB8AC3E}">
        <p14:creationId xmlns:p14="http://schemas.microsoft.com/office/powerpoint/2010/main" val="1959970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p:sp>
        <p:nvSpPr>
          <p:cNvPr id="3" name="内容占位符 2"/>
          <p:cNvSpPr>
            <a:spLocks noGrp="1"/>
          </p:cNvSpPr>
          <p:nvPr>
            <p:ph idx="1"/>
          </p:nvPr>
        </p:nvSpPr>
        <p:spPr/>
        <p:txBody>
          <a:bodyPr/>
          <a:lstStyle/>
          <a:p>
            <a:r>
              <a:rPr kumimoji="1" lang="zh-CN" altLang="en-US" dirty="0" smtClean="0"/>
              <a:t>常用的分箱的方法</a:t>
            </a:r>
            <a:endParaRPr kumimoji="1" lang="zh-CN" altLang="en-US" dirty="0"/>
          </a:p>
        </p:txBody>
      </p:sp>
      <p:sp>
        <p:nvSpPr>
          <p:cNvPr id="5" name="文本框 4"/>
          <p:cNvSpPr txBox="1"/>
          <p:nvPr/>
        </p:nvSpPr>
        <p:spPr>
          <a:xfrm>
            <a:off x="3576922" y="1517208"/>
            <a:ext cx="1062317" cy="369332"/>
          </a:xfrm>
          <a:prstGeom prst="rect">
            <a:avLst/>
          </a:prstGeom>
          <a:noFill/>
        </p:spPr>
        <p:txBody>
          <a:bodyPr wrap="square" rtlCol="0">
            <a:spAutoFit/>
          </a:bodyPr>
          <a:lstStyle/>
          <a:p>
            <a:pPr algn="ctr"/>
            <a:r>
              <a:rPr kumimoji="1" lang="zh-CN" altLang="en-US" b="1" dirty="0" smtClean="0"/>
              <a:t>分箱</a:t>
            </a:r>
            <a:endParaRPr kumimoji="1" lang="zh-CN" altLang="en-US" b="1" dirty="0"/>
          </a:p>
        </p:txBody>
      </p:sp>
      <p:sp>
        <p:nvSpPr>
          <p:cNvPr id="7" name="文本框 6"/>
          <p:cNvSpPr txBox="1"/>
          <p:nvPr/>
        </p:nvSpPr>
        <p:spPr>
          <a:xfrm>
            <a:off x="1282647" y="2664346"/>
            <a:ext cx="877163" cy="369332"/>
          </a:xfrm>
          <a:prstGeom prst="rect">
            <a:avLst/>
          </a:prstGeom>
          <a:noFill/>
        </p:spPr>
        <p:txBody>
          <a:bodyPr wrap="none" rtlCol="0">
            <a:spAutoFit/>
          </a:bodyPr>
          <a:lstStyle/>
          <a:p>
            <a:r>
              <a:rPr kumimoji="1" lang="zh-CN" altLang="en-US" b="1" dirty="0" smtClean="0"/>
              <a:t>有监督</a:t>
            </a:r>
            <a:endParaRPr kumimoji="1" lang="zh-CN" altLang="en-US" b="1" dirty="0"/>
          </a:p>
        </p:txBody>
      </p:sp>
      <p:sp>
        <p:nvSpPr>
          <p:cNvPr id="8" name="文本框 7"/>
          <p:cNvSpPr txBox="1"/>
          <p:nvPr/>
        </p:nvSpPr>
        <p:spPr>
          <a:xfrm>
            <a:off x="5938224" y="2664346"/>
            <a:ext cx="877163" cy="369332"/>
          </a:xfrm>
          <a:prstGeom prst="rect">
            <a:avLst/>
          </a:prstGeom>
          <a:noFill/>
        </p:spPr>
        <p:txBody>
          <a:bodyPr wrap="none" rtlCol="0">
            <a:spAutoFit/>
          </a:bodyPr>
          <a:lstStyle/>
          <a:p>
            <a:r>
              <a:rPr kumimoji="1" lang="zh-CN" altLang="en-US" b="1" dirty="0" smtClean="0"/>
              <a:t>无监督</a:t>
            </a:r>
            <a:endParaRPr kumimoji="1" lang="zh-CN" altLang="en-US" b="1" dirty="0"/>
          </a:p>
        </p:txBody>
      </p:sp>
      <p:sp>
        <p:nvSpPr>
          <p:cNvPr id="9" name="文本框 8"/>
          <p:cNvSpPr txBox="1"/>
          <p:nvPr/>
        </p:nvSpPr>
        <p:spPr>
          <a:xfrm>
            <a:off x="59236" y="3967834"/>
            <a:ext cx="1338828" cy="369332"/>
          </a:xfrm>
          <a:prstGeom prst="rect">
            <a:avLst/>
          </a:prstGeom>
          <a:noFill/>
        </p:spPr>
        <p:txBody>
          <a:bodyPr wrap="none" rtlCol="0">
            <a:spAutoFit/>
          </a:bodyPr>
          <a:lstStyle/>
          <a:p>
            <a:r>
              <a:rPr kumimoji="1" lang="zh-CN" altLang="en-US" b="1" smtClean="0"/>
              <a:t>卡方分箱法</a:t>
            </a:r>
            <a:endParaRPr kumimoji="1" lang="zh-CN" altLang="en-US" b="1"/>
          </a:p>
        </p:txBody>
      </p:sp>
      <p:sp>
        <p:nvSpPr>
          <p:cNvPr id="10" name="文本框 9"/>
          <p:cNvSpPr txBox="1"/>
          <p:nvPr/>
        </p:nvSpPr>
        <p:spPr>
          <a:xfrm>
            <a:off x="2007263" y="3967834"/>
            <a:ext cx="1569660" cy="369332"/>
          </a:xfrm>
          <a:prstGeom prst="rect">
            <a:avLst/>
          </a:prstGeom>
          <a:noFill/>
        </p:spPr>
        <p:txBody>
          <a:bodyPr wrap="none" rtlCol="0">
            <a:spAutoFit/>
          </a:bodyPr>
          <a:lstStyle/>
          <a:p>
            <a:r>
              <a:rPr kumimoji="1" lang="zh-CN" altLang="en-US" b="1" dirty="0" smtClean="0"/>
              <a:t>决策树分箱法</a:t>
            </a:r>
            <a:endParaRPr kumimoji="1" lang="zh-CN" altLang="en-US" b="1" dirty="0"/>
          </a:p>
        </p:txBody>
      </p:sp>
      <p:sp>
        <p:nvSpPr>
          <p:cNvPr id="11" name="文本框 10"/>
          <p:cNvSpPr txBox="1"/>
          <p:nvPr/>
        </p:nvSpPr>
        <p:spPr>
          <a:xfrm>
            <a:off x="4316074" y="3972944"/>
            <a:ext cx="646331" cy="369332"/>
          </a:xfrm>
          <a:prstGeom prst="rect">
            <a:avLst/>
          </a:prstGeom>
          <a:noFill/>
        </p:spPr>
        <p:txBody>
          <a:bodyPr wrap="none" rtlCol="0">
            <a:spAutoFit/>
          </a:bodyPr>
          <a:lstStyle/>
          <a:p>
            <a:r>
              <a:rPr kumimoji="1" lang="zh-CN" altLang="en-US" b="1" smtClean="0"/>
              <a:t>等距</a:t>
            </a:r>
            <a:endParaRPr kumimoji="1" lang="zh-CN" altLang="en-US" b="1"/>
          </a:p>
        </p:txBody>
      </p:sp>
      <p:sp>
        <p:nvSpPr>
          <p:cNvPr id="12" name="文本框 11"/>
          <p:cNvSpPr txBox="1"/>
          <p:nvPr/>
        </p:nvSpPr>
        <p:spPr>
          <a:xfrm>
            <a:off x="6069456" y="3967834"/>
            <a:ext cx="646331" cy="369332"/>
          </a:xfrm>
          <a:prstGeom prst="rect">
            <a:avLst/>
          </a:prstGeom>
          <a:noFill/>
        </p:spPr>
        <p:txBody>
          <a:bodyPr wrap="none" rtlCol="0">
            <a:spAutoFit/>
          </a:bodyPr>
          <a:lstStyle/>
          <a:p>
            <a:r>
              <a:rPr kumimoji="1" lang="zh-CN" altLang="en-US" b="1" smtClean="0"/>
              <a:t>等频</a:t>
            </a:r>
            <a:endParaRPr kumimoji="1" lang="zh-CN" altLang="en-US" b="1"/>
          </a:p>
        </p:txBody>
      </p:sp>
      <p:sp>
        <p:nvSpPr>
          <p:cNvPr id="13" name="文本框 12"/>
          <p:cNvSpPr txBox="1"/>
          <p:nvPr/>
        </p:nvSpPr>
        <p:spPr>
          <a:xfrm>
            <a:off x="7824727" y="3967834"/>
            <a:ext cx="646331" cy="369332"/>
          </a:xfrm>
          <a:prstGeom prst="rect">
            <a:avLst/>
          </a:prstGeom>
          <a:noFill/>
        </p:spPr>
        <p:txBody>
          <a:bodyPr wrap="none" rtlCol="0">
            <a:spAutoFit/>
          </a:bodyPr>
          <a:lstStyle/>
          <a:p>
            <a:r>
              <a:rPr kumimoji="1" lang="zh-CN" altLang="en-US" b="1" smtClean="0"/>
              <a:t>聚类</a:t>
            </a:r>
            <a:endParaRPr kumimoji="1" lang="zh-CN" altLang="en-US" b="1"/>
          </a:p>
        </p:txBody>
      </p:sp>
      <p:cxnSp>
        <p:nvCxnSpPr>
          <p:cNvPr id="15" name="直线连接符 14"/>
          <p:cNvCxnSpPr>
            <a:stCxn id="5" idx="2"/>
            <a:endCxn id="7" idx="0"/>
          </p:cNvCxnSpPr>
          <p:nvPr/>
        </p:nvCxnSpPr>
        <p:spPr>
          <a:xfrm flipH="1">
            <a:off x="1721229" y="1886540"/>
            <a:ext cx="2386852" cy="777806"/>
          </a:xfrm>
          <a:prstGeom prst="line">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5" idx="2"/>
            <a:endCxn id="8" idx="0"/>
          </p:cNvCxnSpPr>
          <p:nvPr/>
        </p:nvCxnSpPr>
        <p:spPr>
          <a:xfrm>
            <a:off x="4108081" y="1886540"/>
            <a:ext cx="2268725" cy="77780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7" idx="2"/>
            <a:endCxn id="9" idx="0"/>
          </p:cNvCxnSpPr>
          <p:nvPr/>
        </p:nvCxnSpPr>
        <p:spPr>
          <a:xfrm flipH="1">
            <a:off x="728650" y="3033678"/>
            <a:ext cx="992579" cy="93415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7" idx="2"/>
            <a:endCxn id="10" idx="0"/>
          </p:cNvCxnSpPr>
          <p:nvPr/>
        </p:nvCxnSpPr>
        <p:spPr>
          <a:xfrm>
            <a:off x="1721229" y="3033678"/>
            <a:ext cx="1070864" cy="93415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8" idx="2"/>
            <a:endCxn id="11" idx="0"/>
          </p:cNvCxnSpPr>
          <p:nvPr/>
        </p:nvCxnSpPr>
        <p:spPr>
          <a:xfrm flipH="1">
            <a:off x="4639240" y="3033678"/>
            <a:ext cx="1737566" cy="93926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8" idx="2"/>
            <a:endCxn id="12" idx="0"/>
          </p:cNvCxnSpPr>
          <p:nvPr/>
        </p:nvCxnSpPr>
        <p:spPr>
          <a:xfrm>
            <a:off x="6376806" y="3033678"/>
            <a:ext cx="15816" cy="93415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8" idx="2"/>
            <a:endCxn id="13" idx="0"/>
          </p:cNvCxnSpPr>
          <p:nvPr/>
        </p:nvCxnSpPr>
        <p:spPr>
          <a:xfrm>
            <a:off x="6376806" y="3033678"/>
            <a:ext cx="1771087" cy="934156"/>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56768" y="4681378"/>
            <a:ext cx="3859306" cy="1938992"/>
          </a:xfrm>
          <a:prstGeom prst="rect">
            <a:avLst/>
          </a:prstGeom>
          <a:noFill/>
        </p:spPr>
        <p:txBody>
          <a:bodyPr wrap="square" rtlCol="0">
            <a:spAutoFit/>
          </a:bodyPr>
          <a:lstStyle/>
          <a:p>
            <a:pPr>
              <a:spcBef>
                <a:spcPts val="600"/>
              </a:spcBef>
              <a:spcAft>
                <a:spcPts val="600"/>
              </a:spcAft>
            </a:pPr>
            <a:r>
              <a:rPr kumimoji="1" lang="zh-CN" altLang="en-US" b="1" dirty="0" smtClean="0"/>
              <a:t>优点</a:t>
            </a:r>
            <a:r>
              <a:rPr kumimoji="1" lang="zh-CN" altLang="en-US" dirty="0" smtClean="0"/>
              <a:t>：</a:t>
            </a:r>
          </a:p>
          <a:p>
            <a:pPr marL="285750" indent="-285750">
              <a:spcBef>
                <a:spcPts val="600"/>
              </a:spcBef>
              <a:spcAft>
                <a:spcPts val="600"/>
              </a:spcAft>
              <a:buFont typeface="Arial" charset="0"/>
              <a:buChar char="•"/>
            </a:pPr>
            <a:r>
              <a:rPr kumimoji="1" lang="zh-CN" altLang="en-US" dirty="0" smtClean="0"/>
              <a:t>与目标变量相结合，最大程度地将目标变量的信息反映在特征中</a:t>
            </a:r>
          </a:p>
          <a:p>
            <a:pPr>
              <a:spcBef>
                <a:spcPts val="600"/>
              </a:spcBef>
              <a:spcAft>
                <a:spcPts val="600"/>
              </a:spcAft>
            </a:pPr>
            <a:r>
              <a:rPr kumimoji="1" lang="zh-CN" altLang="en-US" b="1" dirty="0" smtClean="0"/>
              <a:t>缺点</a:t>
            </a:r>
            <a:r>
              <a:rPr kumimoji="1" lang="zh-CN" altLang="en-US" dirty="0" smtClean="0"/>
              <a:t>：</a:t>
            </a:r>
          </a:p>
          <a:p>
            <a:pPr marL="285750" indent="-285750">
              <a:spcBef>
                <a:spcPts val="600"/>
              </a:spcBef>
              <a:spcAft>
                <a:spcPts val="600"/>
              </a:spcAft>
              <a:buFont typeface="Arial" charset="0"/>
              <a:buChar char="•"/>
            </a:pPr>
            <a:r>
              <a:rPr kumimoji="1" lang="zh-CN" altLang="en-US" dirty="0" smtClean="0"/>
              <a:t>计算量大</a:t>
            </a:r>
          </a:p>
        </p:txBody>
      </p:sp>
      <p:sp>
        <p:nvSpPr>
          <p:cNvPr id="36" name="文本框 35"/>
          <p:cNvSpPr txBox="1"/>
          <p:nvPr/>
        </p:nvSpPr>
        <p:spPr>
          <a:xfrm>
            <a:off x="5332696" y="4669732"/>
            <a:ext cx="3859306" cy="2092881"/>
          </a:xfrm>
          <a:prstGeom prst="rect">
            <a:avLst/>
          </a:prstGeom>
          <a:noFill/>
        </p:spPr>
        <p:txBody>
          <a:bodyPr wrap="square" rtlCol="0">
            <a:spAutoFit/>
          </a:bodyPr>
          <a:lstStyle/>
          <a:p>
            <a:pPr>
              <a:spcBef>
                <a:spcPts val="600"/>
              </a:spcBef>
              <a:spcAft>
                <a:spcPts val="600"/>
              </a:spcAft>
            </a:pPr>
            <a:r>
              <a:rPr kumimoji="1" lang="zh-CN" altLang="en-US" b="1" dirty="0" smtClean="0"/>
              <a:t>优点</a:t>
            </a:r>
            <a:r>
              <a:rPr kumimoji="1" lang="zh-CN" altLang="en-US" dirty="0" smtClean="0"/>
              <a:t>：</a:t>
            </a:r>
          </a:p>
          <a:p>
            <a:pPr marL="285750" indent="-285750">
              <a:spcBef>
                <a:spcPts val="600"/>
              </a:spcBef>
              <a:spcAft>
                <a:spcPts val="600"/>
              </a:spcAft>
              <a:buFont typeface="Arial" charset="0"/>
              <a:buChar char="•"/>
            </a:pPr>
            <a:r>
              <a:rPr kumimoji="1" lang="zh-CN" altLang="en-US" dirty="0" smtClean="0"/>
              <a:t>计算简单</a:t>
            </a:r>
          </a:p>
          <a:p>
            <a:pPr>
              <a:spcBef>
                <a:spcPts val="600"/>
              </a:spcBef>
              <a:spcAft>
                <a:spcPts val="600"/>
              </a:spcAft>
            </a:pPr>
            <a:r>
              <a:rPr kumimoji="1" lang="zh-CN" altLang="en-US" b="1" dirty="0" smtClean="0"/>
              <a:t>缺点</a:t>
            </a:r>
            <a:r>
              <a:rPr kumimoji="1" lang="zh-CN" altLang="en-US" dirty="0" smtClean="0"/>
              <a:t>：</a:t>
            </a:r>
          </a:p>
          <a:p>
            <a:pPr marL="285750" indent="-285750">
              <a:spcBef>
                <a:spcPts val="600"/>
              </a:spcBef>
              <a:spcAft>
                <a:spcPts val="600"/>
              </a:spcAft>
              <a:buFont typeface="Arial" charset="0"/>
              <a:buChar char="•"/>
            </a:pPr>
            <a:r>
              <a:rPr kumimoji="1" lang="zh-CN" altLang="en-US" dirty="0" smtClean="0"/>
              <a:t>合理性得不到保证</a:t>
            </a:r>
          </a:p>
          <a:p>
            <a:pPr marL="285750" indent="-285750">
              <a:spcBef>
                <a:spcPts val="600"/>
              </a:spcBef>
              <a:spcAft>
                <a:spcPts val="600"/>
              </a:spcAft>
              <a:buFont typeface="Arial" charset="0"/>
              <a:buChar char="•"/>
            </a:pPr>
            <a:r>
              <a:rPr kumimoji="1" lang="zh-CN" altLang="en-US" dirty="0" smtClean="0"/>
              <a:t>不能充分利用目标变量的信息</a:t>
            </a:r>
          </a:p>
        </p:txBody>
      </p:sp>
      <p:sp>
        <p:nvSpPr>
          <p:cNvPr id="4" name="文本框 3"/>
          <p:cNvSpPr txBox="1"/>
          <p:nvPr/>
        </p:nvSpPr>
        <p:spPr>
          <a:xfrm>
            <a:off x="9203123" y="1710238"/>
            <a:ext cx="2797293" cy="1908215"/>
          </a:xfrm>
          <a:prstGeom prst="rect">
            <a:avLst/>
          </a:prstGeom>
          <a:noFill/>
        </p:spPr>
        <p:txBody>
          <a:bodyPr wrap="square" rtlCol="0">
            <a:spAutoFit/>
          </a:bodyPr>
          <a:lstStyle/>
          <a:p>
            <a:pPr>
              <a:spcBef>
                <a:spcPts val="600"/>
              </a:spcBef>
              <a:spcAft>
                <a:spcPts val="600"/>
              </a:spcAft>
            </a:pPr>
            <a:r>
              <a:rPr kumimoji="1" lang="zh-CN" altLang="en-US" dirty="0" smtClean="0"/>
              <a:t>分箱的初衷，是将相似度高的样本归为一组。</a:t>
            </a:r>
          </a:p>
          <a:p>
            <a:pPr>
              <a:spcBef>
                <a:spcPts val="600"/>
              </a:spcBef>
              <a:spcAft>
                <a:spcPts val="600"/>
              </a:spcAft>
            </a:pPr>
            <a:r>
              <a:rPr kumimoji="1" lang="zh-CN" altLang="en-US" dirty="0" smtClean="0"/>
              <a:t>无监督分箱考虑的是</a:t>
            </a:r>
            <a:r>
              <a:rPr kumimoji="1" lang="zh-CN" altLang="en-US" b="1" dirty="0" smtClean="0"/>
              <a:t>特征在样本上的分布</a:t>
            </a:r>
            <a:r>
              <a:rPr kumimoji="1" lang="zh-CN" altLang="en-US" dirty="0" smtClean="0"/>
              <a:t>的相似度，有监督分箱考虑的是</a:t>
            </a:r>
            <a:r>
              <a:rPr kumimoji="1" lang="zh-CN" altLang="en-US" b="1" dirty="0" smtClean="0"/>
              <a:t>特征业务含义</a:t>
            </a:r>
            <a:r>
              <a:rPr kumimoji="1" lang="zh-CN" altLang="en-US" dirty="0" smtClean="0"/>
              <a:t>的相似度。</a:t>
            </a:r>
            <a:endParaRPr kumimoji="1" lang="zh-CN" altLang="en-US" dirty="0"/>
          </a:p>
        </p:txBody>
      </p:sp>
    </p:spTree>
    <p:extLst>
      <p:ext uri="{BB962C8B-B14F-4D97-AF65-F5344CB8AC3E}">
        <p14:creationId xmlns:p14="http://schemas.microsoft.com/office/powerpoint/2010/main" val="65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9507" y="884279"/>
                <a:ext cx="11471419" cy="5729463"/>
              </a:xfrm>
            </p:spPr>
            <p:txBody>
              <a:bodyPr>
                <a:normAutofit fontScale="70000" lnSpcReduction="20000"/>
              </a:bodyPr>
              <a:lstStyle/>
              <a:p>
                <a:r>
                  <a:rPr kumimoji="1" lang="zh-CN" altLang="en-US" dirty="0" smtClean="0"/>
                  <a:t>卡方分箱法</a:t>
                </a:r>
              </a:p>
              <a:p>
                <a:pPr marL="0" indent="0">
                  <a:lnSpc>
                    <a:spcPts val="2400"/>
                  </a:lnSpc>
                  <a:spcBef>
                    <a:spcPts val="1200"/>
                  </a:spcBef>
                  <a:spcAft>
                    <a:spcPts val="1200"/>
                  </a:spcAft>
                  <a:buNone/>
                </a:pPr>
                <a:r>
                  <a:rPr kumimoji="1" lang="zh-CN" altLang="en-US" sz="2600" dirty="0" smtClean="0"/>
                  <a:t>在有监督的分箱算法中，卡方分箱法是常用的一种方法。它以卡方分布和卡方值为基础，判断某个因素是否会影响目标变量。例如，在检验性别是否会影响违约概率时，可以用卡方检验来判断。</a:t>
                </a:r>
                <a:endParaRPr kumimoji="1" lang="en-US" altLang="zh-CN" sz="2600" dirty="0" smtClean="0"/>
              </a:p>
              <a:p>
                <a:pPr marL="0" indent="0">
                  <a:lnSpc>
                    <a:spcPts val="2400"/>
                  </a:lnSpc>
                  <a:spcBef>
                    <a:spcPts val="1200"/>
                  </a:spcBef>
                  <a:spcAft>
                    <a:spcPts val="1200"/>
                  </a:spcAft>
                  <a:buNone/>
                </a:pPr>
                <a:r>
                  <a:rPr lang="zh-CN" altLang="zh-CN" sz="2600" dirty="0" smtClean="0"/>
                  <a:t>卡方检验的</a:t>
                </a:r>
                <a:r>
                  <a:rPr lang="zh-CN" altLang="zh-CN" sz="2600" dirty="0"/>
                  <a:t>无效假设</a:t>
                </a:r>
                <a:r>
                  <a:rPr lang="en-US" altLang="zh-CN" sz="2600" dirty="0"/>
                  <a:t>H0</a:t>
                </a:r>
                <a:r>
                  <a:rPr lang="zh-CN" altLang="zh-CN" sz="2600" dirty="0"/>
                  <a:t>是：观察频数与期望频数没有</a:t>
                </a:r>
                <a:r>
                  <a:rPr lang="zh-CN" altLang="zh-CN" sz="2600" dirty="0" smtClean="0"/>
                  <a:t>差别</a:t>
                </a:r>
                <a:r>
                  <a:rPr lang="zh-CN" altLang="en-US" sz="2600" dirty="0" smtClean="0"/>
                  <a:t>，即该因素不会影响到目标变量</a:t>
                </a:r>
                <a:r>
                  <a:rPr lang="zh-CN" altLang="zh-CN" sz="2600" dirty="0" smtClean="0"/>
                  <a:t>。基于</a:t>
                </a:r>
                <a:r>
                  <a:rPr lang="zh-CN" altLang="en-US" sz="2600" dirty="0" smtClean="0"/>
                  <a:t>该假设</a:t>
                </a:r>
                <a:r>
                  <a:rPr lang="zh-CN" altLang="zh-CN" sz="2600" dirty="0" smtClean="0"/>
                  <a:t>计算</a:t>
                </a:r>
                <a:r>
                  <a:rPr lang="zh-CN" altLang="zh-CN" sz="2600" dirty="0"/>
                  <a:t>出χ</a:t>
                </a:r>
                <a:r>
                  <a:rPr lang="en-US" altLang="zh-CN" sz="2600" dirty="0"/>
                  <a:t>2</a:t>
                </a:r>
                <a:r>
                  <a:rPr lang="zh-CN" altLang="zh-CN" sz="2600" dirty="0"/>
                  <a:t>值，它表示观察值与理论值之间的偏离程度。根据χ</a:t>
                </a:r>
                <a:r>
                  <a:rPr lang="en-US" altLang="zh-CN" sz="2600" dirty="0"/>
                  <a:t>2</a:t>
                </a:r>
                <a:r>
                  <a:rPr lang="zh-CN" altLang="zh-CN" sz="2600" dirty="0"/>
                  <a:t>分布及自由度可以确定在</a:t>
                </a:r>
                <a:r>
                  <a:rPr lang="en-US" altLang="zh-CN" sz="2600" dirty="0"/>
                  <a:t>H0</a:t>
                </a:r>
                <a:r>
                  <a:rPr lang="zh-CN" altLang="zh-CN" sz="2600" dirty="0"/>
                  <a:t>假设成立的情况下获得当前统计量及更极端情况的概率</a:t>
                </a:r>
                <a:r>
                  <a:rPr lang="en-US" altLang="zh-CN" sz="2600" dirty="0"/>
                  <a:t>P</a:t>
                </a:r>
                <a:r>
                  <a:rPr lang="zh-CN" altLang="zh-CN" sz="2600" dirty="0"/>
                  <a:t>。如果</a:t>
                </a:r>
                <a:r>
                  <a:rPr lang="en-US" altLang="zh-CN" sz="2600" dirty="0"/>
                  <a:t>P</a:t>
                </a:r>
                <a:r>
                  <a:rPr lang="zh-CN" altLang="zh-CN" sz="2600" dirty="0"/>
                  <a:t>值很小，说明观察值与理论值偏离程度太大，应当拒绝无效假设，表示比较资料之间有显著差异；否则就不能拒绝无效假设，尚不能认为样本所代表的实际情况和理论假设有差别</a:t>
                </a:r>
                <a:r>
                  <a:rPr lang="zh-CN" altLang="zh-CN" sz="2600" dirty="0" smtClean="0"/>
                  <a:t>。</a:t>
                </a:r>
                <a:endParaRPr lang="zh-CN" altLang="en-US" sz="2600" dirty="0" smtClean="0"/>
              </a:p>
              <a:p>
                <a:pPr marL="0" indent="0">
                  <a:lnSpc>
                    <a:spcPts val="2400"/>
                  </a:lnSpc>
                  <a:spcBef>
                    <a:spcPts val="1200"/>
                  </a:spcBef>
                  <a:spcAft>
                    <a:spcPts val="1200"/>
                  </a:spcAft>
                  <a:buNone/>
                </a:pPr>
                <a:r>
                  <a:rPr lang="zh-CN" altLang="zh-CN" sz="2600" dirty="0" smtClean="0"/>
                  <a:t>卡方值</a:t>
                </a:r>
                <a:r>
                  <a:rPr lang="zh-CN" altLang="zh-CN" sz="2600" dirty="0"/>
                  <a:t>的</a:t>
                </a:r>
                <a:r>
                  <a:rPr lang="zh-CN" altLang="zh-CN" sz="2600" dirty="0" smtClean="0"/>
                  <a:t>计算</a:t>
                </a:r>
                <a:r>
                  <a:rPr lang="zh-CN" altLang="en-US" sz="2600" dirty="0" smtClean="0"/>
                  <a:t>：</a:t>
                </a:r>
              </a:p>
              <a:p>
                <a:pPr marL="0" indent="0">
                  <a:lnSpc>
                    <a:spcPts val="2400"/>
                  </a:lnSpc>
                  <a:spcBef>
                    <a:spcPts val="1200"/>
                  </a:spcBef>
                  <a:spcAft>
                    <a:spcPts val="1200"/>
                  </a:spcAft>
                  <a:buNone/>
                </a:pPr>
                <a14:m>
                  <m:oMathPara xmlns:m="http://schemas.openxmlformats.org/officeDocument/2006/math">
                    <m:oMathParaPr>
                      <m:jc m:val="center"/>
                    </m:oMathParaPr>
                    <m:oMath xmlns:m="http://schemas.openxmlformats.org/officeDocument/2006/math">
                      <m:sSup>
                        <m:sSupPr>
                          <m:ctrlPr>
                            <a:rPr lang="en-US" altLang="zh-CN" sz="2600" b="0" i="1" smtClean="0">
                              <a:latin typeface="Cambria Math" charset="0"/>
                            </a:rPr>
                          </m:ctrlPr>
                        </m:sSupPr>
                        <m:e>
                          <m:r>
                            <a:rPr lang="en-US" altLang="zh-CN" sz="2600" b="0" i="1" smtClean="0">
                              <a:latin typeface="Cambria Math" charset="0"/>
                            </a:rPr>
                            <m:t>𝜒</m:t>
                          </m:r>
                        </m:e>
                        <m:sup>
                          <m:r>
                            <a:rPr lang="en-US" altLang="zh-CN" sz="2600" b="0" i="1" smtClean="0">
                              <a:latin typeface="Cambria Math" charset="0"/>
                            </a:rPr>
                            <m:t>2</m:t>
                          </m:r>
                        </m:sup>
                      </m:sSup>
                      <m:r>
                        <a:rPr lang="en-US" altLang="zh-CN" sz="2600" b="0" i="1" smtClean="0">
                          <a:latin typeface="Cambria Math" charset="0"/>
                        </a:rPr>
                        <m:t>=</m:t>
                      </m:r>
                      <m:nary>
                        <m:naryPr>
                          <m:chr m:val="∑"/>
                          <m:ctrlPr>
                            <a:rPr lang="is-IS" altLang="zh-CN" sz="2600" b="0" i="1" smtClean="0">
                              <a:latin typeface="Cambria Math" charset="0"/>
                            </a:rPr>
                          </m:ctrlPr>
                        </m:naryPr>
                        <m:sub>
                          <m:r>
                            <m:rPr>
                              <m:brk m:alnAt="23"/>
                            </m:rPr>
                            <a:rPr lang="en-US" altLang="zh-CN" sz="2600" b="0" i="1" smtClean="0">
                              <a:latin typeface="Cambria Math" charset="0"/>
                            </a:rPr>
                            <m:t>𝑖</m:t>
                          </m:r>
                          <m:r>
                            <a:rPr lang="en-US" altLang="zh-CN" sz="2600" b="0" i="1" smtClean="0">
                              <a:latin typeface="Cambria Math" charset="0"/>
                            </a:rPr>
                            <m:t>=1</m:t>
                          </m:r>
                        </m:sub>
                        <m:sup>
                          <m:r>
                            <a:rPr lang="en-US" altLang="zh-CN" sz="2600" b="0" i="1" smtClean="0">
                              <a:latin typeface="Cambria Math" charset="0"/>
                            </a:rPr>
                            <m:t>𝑚</m:t>
                          </m:r>
                        </m:sup>
                        <m:e>
                          <m:nary>
                            <m:naryPr>
                              <m:chr m:val="∑"/>
                              <m:ctrlPr>
                                <a:rPr lang="is-IS" altLang="zh-CN" sz="2600" i="1">
                                  <a:latin typeface="Cambria Math" charset="0"/>
                                </a:rPr>
                              </m:ctrlPr>
                            </m:naryPr>
                            <m:sub>
                              <m:r>
                                <a:rPr lang="en-US" altLang="zh-CN" sz="2600" b="0" i="1" smtClean="0">
                                  <a:latin typeface="Cambria Math" charset="0"/>
                                </a:rPr>
                                <m:t>𝑗</m:t>
                              </m:r>
                              <m:r>
                                <a:rPr lang="en-US" altLang="zh-CN" sz="2600" i="1">
                                  <a:latin typeface="Cambria Math" charset="0"/>
                                </a:rPr>
                                <m:t>=1</m:t>
                              </m:r>
                            </m:sub>
                            <m:sup>
                              <m:r>
                                <a:rPr lang="en-US" altLang="zh-CN" sz="2600" i="1">
                                  <a:latin typeface="Cambria Math" charset="0"/>
                                </a:rPr>
                                <m:t>𝑘</m:t>
                              </m:r>
                            </m:sup>
                            <m:e>
                              <m:f>
                                <m:fPr>
                                  <m:ctrlPr>
                                    <a:rPr lang="bg-BG" altLang="zh-CN" sz="2600" i="1">
                                      <a:latin typeface="Cambria Math" charset="0"/>
                                    </a:rPr>
                                  </m:ctrlPr>
                                </m:fPr>
                                <m:num>
                                  <m:sSup>
                                    <m:sSupPr>
                                      <m:ctrlPr>
                                        <a:rPr lang="en-US" altLang="zh-CN" sz="2600" i="1">
                                          <a:latin typeface="Cambria Math" charset="0"/>
                                        </a:rPr>
                                      </m:ctrlPr>
                                    </m:sSupPr>
                                    <m:e>
                                      <m:d>
                                        <m:dPr>
                                          <m:ctrlPr>
                                            <a:rPr lang="en-US" altLang="zh-CN" sz="2600" i="1">
                                              <a:latin typeface="Cambria Math" charset="0"/>
                                            </a:rPr>
                                          </m:ctrlPr>
                                        </m:dPr>
                                        <m:e>
                                          <m:sSub>
                                            <m:sSubPr>
                                              <m:ctrlPr>
                                                <a:rPr lang="en-US" altLang="zh-CN" sz="2600" i="1">
                                                  <a:latin typeface="Cambria Math" charset="0"/>
                                                </a:rPr>
                                              </m:ctrlPr>
                                            </m:sSubPr>
                                            <m:e>
                                              <m:r>
                                                <a:rPr lang="en-US" altLang="zh-CN" sz="2600" i="1">
                                                  <a:latin typeface="Cambria Math" charset="0"/>
                                                </a:rPr>
                                                <m:t>𝐴</m:t>
                                              </m:r>
                                            </m:e>
                                            <m:sub>
                                              <m:r>
                                                <a:rPr lang="en-US" altLang="zh-CN" sz="2600" i="1">
                                                  <a:latin typeface="Cambria Math" charset="0"/>
                                                </a:rPr>
                                                <m:t>𝑖</m:t>
                                              </m:r>
                                              <m:r>
                                                <a:rPr lang="en-US" altLang="zh-CN" sz="2600" b="0" i="1" smtClean="0">
                                                  <a:latin typeface="Cambria Math" charset="0"/>
                                                </a:rPr>
                                                <m:t>𝑗</m:t>
                                              </m:r>
                                            </m:sub>
                                          </m:sSub>
                                          <m:r>
                                            <a:rPr lang="en-US" altLang="zh-CN" sz="2600" i="1">
                                              <a:latin typeface="Cambria Math" charset="0"/>
                                            </a:rPr>
                                            <m:t>−</m:t>
                                          </m:r>
                                          <m:sSub>
                                            <m:sSubPr>
                                              <m:ctrlPr>
                                                <a:rPr lang="en-US" altLang="zh-CN" sz="2600" i="1">
                                                  <a:latin typeface="Cambria Math" charset="0"/>
                                                </a:rPr>
                                              </m:ctrlPr>
                                            </m:sSubPr>
                                            <m:e>
                                              <m:r>
                                                <a:rPr lang="en-US" altLang="zh-CN" sz="2600" i="1">
                                                  <a:latin typeface="Cambria Math" charset="0"/>
                                                </a:rPr>
                                                <m:t>𝐸</m:t>
                                              </m:r>
                                            </m:e>
                                            <m:sub>
                                              <m:r>
                                                <a:rPr lang="en-US" altLang="zh-CN" sz="2600" i="1">
                                                  <a:latin typeface="Cambria Math" charset="0"/>
                                                </a:rPr>
                                                <m:t>𝑖</m:t>
                                              </m:r>
                                              <m:r>
                                                <a:rPr lang="en-US" altLang="zh-CN" sz="2600" b="0" i="1" smtClean="0">
                                                  <a:latin typeface="Cambria Math" charset="0"/>
                                                </a:rPr>
                                                <m:t>𝑗</m:t>
                                              </m:r>
                                            </m:sub>
                                          </m:sSub>
                                        </m:e>
                                      </m:d>
                                    </m:e>
                                    <m:sup>
                                      <m:r>
                                        <a:rPr lang="en-US" altLang="zh-CN" sz="2600" i="1">
                                          <a:latin typeface="Cambria Math" charset="0"/>
                                        </a:rPr>
                                        <m:t>2</m:t>
                                      </m:r>
                                    </m:sup>
                                  </m:sSup>
                                </m:num>
                                <m:den>
                                  <m:sSub>
                                    <m:sSubPr>
                                      <m:ctrlPr>
                                        <a:rPr lang="en-US" altLang="zh-CN" sz="2600" i="1">
                                          <a:latin typeface="Cambria Math" charset="0"/>
                                        </a:rPr>
                                      </m:ctrlPr>
                                    </m:sSubPr>
                                    <m:e>
                                      <m:r>
                                        <a:rPr lang="en-US" altLang="zh-CN" sz="2600" i="1">
                                          <a:latin typeface="Cambria Math" charset="0"/>
                                        </a:rPr>
                                        <m:t>𝐸</m:t>
                                      </m:r>
                                    </m:e>
                                    <m:sub>
                                      <m:r>
                                        <a:rPr lang="en-US" altLang="zh-CN" sz="2600" i="1">
                                          <a:latin typeface="Cambria Math" charset="0"/>
                                        </a:rPr>
                                        <m:t>𝑖</m:t>
                                      </m:r>
                                      <m:r>
                                        <a:rPr lang="en-US" altLang="zh-CN" sz="2600" b="0" i="1" smtClean="0">
                                          <a:latin typeface="Cambria Math" charset="0"/>
                                        </a:rPr>
                                        <m:t>𝑗</m:t>
                                      </m:r>
                                    </m:sub>
                                  </m:sSub>
                                </m:den>
                              </m:f>
                            </m:e>
                          </m:nary>
                        </m:e>
                      </m:nary>
                    </m:oMath>
                  </m:oMathPara>
                </a14:m>
                <a:endParaRPr lang="zh-CN" altLang="en-US" sz="2600" dirty="0" smtClean="0"/>
              </a:p>
              <a:p>
                <a:pPr>
                  <a:lnSpc>
                    <a:spcPts val="2400"/>
                  </a:lnSpc>
                </a:pPr>
                <a:r>
                  <a:rPr lang="en-US" altLang="zh-CN" sz="2600" dirty="0"/>
                  <a:t>m:</a:t>
                </a:r>
                <a:r>
                  <a:rPr lang="zh-CN" altLang="en-US" sz="2600" dirty="0"/>
                  <a:t>该因素取值个数</a:t>
                </a:r>
                <a:r>
                  <a:rPr lang="en-US" altLang="zh-CN" sz="2600" dirty="0"/>
                  <a:t>;      k</a:t>
                </a:r>
                <a:r>
                  <a:rPr lang="zh-CN" altLang="en-US" sz="2600" dirty="0"/>
                  <a:t>：类别数</a:t>
                </a:r>
              </a:p>
              <a:p>
                <a:pPr>
                  <a:lnSpc>
                    <a:spcPts val="2400"/>
                  </a:lnSpc>
                </a:pPr>
                <a14:m>
                  <m:oMath xmlns:m="http://schemas.openxmlformats.org/officeDocument/2006/math">
                    <m:sSub>
                      <m:sSubPr>
                        <m:ctrlPr>
                          <a:rPr lang="en-US" altLang="zh-CN" sz="2600" i="1">
                            <a:latin typeface="Cambria Math" charset="0"/>
                          </a:rPr>
                        </m:ctrlPr>
                      </m:sSubPr>
                      <m:e>
                        <m:r>
                          <a:rPr lang="en-US" altLang="zh-CN" sz="2600" i="1">
                            <a:latin typeface="Cambria Math" charset="0"/>
                          </a:rPr>
                          <m:t>𝐴</m:t>
                        </m:r>
                      </m:e>
                      <m:sub>
                        <m:r>
                          <a:rPr lang="en-US" altLang="zh-CN" sz="2600" i="1">
                            <a:latin typeface="Cambria Math" charset="0"/>
                          </a:rPr>
                          <m:t>𝑖𝑗</m:t>
                        </m:r>
                      </m:sub>
                    </m:sSub>
                  </m:oMath>
                </a14:m>
                <a:r>
                  <a:rPr lang="zh-CN" altLang="en-US" sz="2600" dirty="0"/>
                  <a:t>：因素</a:t>
                </a:r>
                <a:r>
                  <a:rPr lang="en-US" altLang="zh-CN" sz="2600" dirty="0" err="1"/>
                  <a:t>i</a:t>
                </a:r>
                <a:r>
                  <a:rPr lang="zh-CN" altLang="en-US" sz="2600" dirty="0"/>
                  <a:t>组中，</a:t>
                </a:r>
                <a:r>
                  <a:rPr lang="en-US" altLang="zh-CN" sz="2600" dirty="0"/>
                  <a:t>k</a:t>
                </a:r>
                <a:r>
                  <a:rPr lang="zh-CN" altLang="en-US" sz="2600" dirty="0"/>
                  <a:t>类别</a:t>
                </a:r>
                <a:r>
                  <a:rPr lang="zh-CN" altLang="zh-CN" sz="2600" dirty="0"/>
                  <a:t>的观察频数</a:t>
                </a:r>
                <a:endParaRPr lang="zh-CN" altLang="en-US" sz="2600" dirty="0"/>
              </a:p>
              <a:p>
                <a:pPr>
                  <a:lnSpc>
                    <a:spcPts val="2400"/>
                  </a:lnSpc>
                </a:pPr>
                <a14:m>
                  <m:oMath xmlns:m="http://schemas.openxmlformats.org/officeDocument/2006/math">
                    <m:sSub>
                      <m:sSubPr>
                        <m:ctrlPr>
                          <a:rPr lang="en-US" altLang="zh-CN" sz="2600" i="1">
                            <a:latin typeface="Cambria Math" charset="0"/>
                          </a:rPr>
                        </m:ctrlPr>
                      </m:sSubPr>
                      <m:e>
                        <m:r>
                          <a:rPr lang="en-US" altLang="zh-CN" sz="2600" i="1">
                            <a:latin typeface="Cambria Math" charset="0"/>
                          </a:rPr>
                          <m:t>𝐸</m:t>
                        </m:r>
                      </m:e>
                      <m:sub>
                        <m:r>
                          <a:rPr lang="en-US" altLang="zh-CN" sz="2600" i="1">
                            <a:latin typeface="Cambria Math" charset="0"/>
                          </a:rPr>
                          <m:t>𝑖𝑗</m:t>
                        </m:r>
                      </m:sub>
                    </m:sSub>
                  </m:oMath>
                </a14:m>
                <a:r>
                  <a:rPr lang="zh-CN" altLang="en-US" sz="2600" dirty="0"/>
                  <a:t>：原假设下</a:t>
                </a:r>
                <a14:m>
                  <m:oMath xmlns:m="http://schemas.openxmlformats.org/officeDocument/2006/math">
                    <m:sSub>
                      <m:sSubPr>
                        <m:ctrlPr>
                          <a:rPr lang="en-US" altLang="zh-CN" sz="2600" i="1">
                            <a:latin typeface="Cambria Math" charset="0"/>
                          </a:rPr>
                        </m:ctrlPr>
                      </m:sSubPr>
                      <m:e>
                        <m:r>
                          <a:rPr lang="en-US" altLang="zh-CN" sz="2600" i="1">
                            <a:latin typeface="Cambria Math" charset="0"/>
                          </a:rPr>
                          <m:t>𝐴</m:t>
                        </m:r>
                      </m:e>
                      <m:sub>
                        <m:r>
                          <a:rPr lang="en-US" altLang="zh-CN" sz="2600" i="1">
                            <a:latin typeface="Cambria Math" charset="0"/>
                          </a:rPr>
                          <m:t>𝑖𝑗</m:t>
                        </m:r>
                      </m:sub>
                    </m:sSub>
                  </m:oMath>
                </a14:m>
                <a:r>
                  <a:rPr lang="zh-CN" altLang="en-US" sz="2600" dirty="0"/>
                  <a:t>的期望</a:t>
                </a:r>
                <a:r>
                  <a:rPr lang="zh-CN" altLang="zh-CN" sz="2600" dirty="0"/>
                  <a:t>。</a:t>
                </a:r>
              </a:p>
              <a:p>
                <a:pPr marL="0" indent="0">
                  <a:lnSpc>
                    <a:spcPts val="2400"/>
                  </a:lnSpc>
                  <a:spcBef>
                    <a:spcPts val="1200"/>
                  </a:spcBef>
                  <a:spcAft>
                    <a:spcPts val="1200"/>
                  </a:spcAft>
                  <a:buNone/>
                </a:pPr>
                <a:r>
                  <a:rPr lang="zh-CN" altLang="zh-CN" sz="2600" dirty="0" smtClean="0"/>
                  <a:t>当</a:t>
                </a:r>
                <a:r>
                  <a:rPr lang="zh-CN" altLang="en-US" sz="2600" dirty="0" smtClean="0"/>
                  <a:t>样</a:t>
                </a:r>
                <a:r>
                  <a:rPr lang="zh-CN" altLang="en-US" sz="2600" dirty="0"/>
                  <a:t>本总量</a:t>
                </a:r>
                <a:r>
                  <a:rPr lang="zh-CN" altLang="zh-CN" sz="2600" dirty="0"/>
                  <a:t>比较大时，χ</a:t>
                </a:r>
                <a:r>
                  <a:rPr lang="en-US" altLang="zh-CN" sz="2600" dirty="0"/>
                  <a:t>2</a:t>
                </a:r>
                <a:r>
                  <a:rPr lang="zh-CN" altLang="zh-CN" sz="2600" dirty="0"/>
                  <a:t>统计量近似</a:t>
                </a:r>
                <a:r>
                  <a:rPr lang="zh-CN" altLang="zh-CN" sz="2600" dirty="0" smtClean="0"/>
                  <a:t>服从</a:t>
                </a:r>
                <a:r>
                  <a:rPr lang="en-US" altLang="zh-CN" sz="2600" dirty="0" smtClean="0"/>
                  <a:t>(m-1)(k-1)</a:t>
                </a:r>
                <a:r>
                  <a:rPr lang="zh-CN" altLang="zh-CN" sz="2600" dirty="0" smtClean="0"/>
                  <a:t>个</a:t>
                </a:r>
                <a:r>
                  <a:rPr lang="zh-CN" altLang="zh-CN" sz="2600" dirty="0"/>
                  <a:t>自由度的卡方分布</a:t>
                </a:r>
                <a:r>
                  <a:rPr lang="zh-CN" altLang="zh-CN" sz="2600" dirty="0" smtClean="0"/>
                  <a:t>。</a:t>
                </a:r>
                <a:endParaRPr lang="zh-CN" altLang="zh-CN" sz="2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9507" y="884279"/>
                <a:ext cx="11471419" cy="5729463"/>
              </a:xfrm>
              <a:blipFill rotWithShape="0">
                <a:blip r:embed="rId2"/>
                <a:stretch>
                  <a:fillRect l="-478" t="-2021" r="-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26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特征的分箱</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59508" y="884279"/>
                <a:ext cx="7372552" cy="5383037"/>
              </a:xfrm>
            </p:spPr>
            <p:txBody>
              <a:bodyPr>
                <a:normAutofit fontScale="92500" lnSpcReduction="10000"/>
              </a:bodyPr>
              <a:lstStyle/>
              <a:p>
                <a:r>
                  <a:rPr kumimoji="1" lang="zh-CN" altLang="en-US" dirty="0" smtClean="0"/>
                  <a:t>卡方分箱法</a:t>
                </a:r>
              </a:p>
              <a:p>
                <a:pPr marL="0" indent="0">
                  <a:buNone/>
                </a:pPr>
                <a:r>
                  <a:rPr kumimoji="1" lang="zh-CN" altLang="en-US" sz="2000" b="1" dirty="0" smtClean="0"/>
                  <a:t>卡方检验的案例</a:t>
                </a:r>
              </a:p>
              <a:p>
                <a:pPr marL="0" indent="0">
                  <a:buNone/>
                </a:pPr>
                <a:r>
                  <a:rPr kumimoji="1" lang="zh-CN" altLang="en-US" sz="2000" dirty="0"/>
                  <a:t>总的违约率是（</a:t>
                </a:r>
                <a:r>
                  <a:rPr kumimoji="1" lang="en-US" altLang="zh-CN" sz="2000" dirty="0"/>
                  <a:t>120+80</a:t>
                </a:r>
                <a:r>
                  <a:rPr kumimoji="1" lang="zh-CN" altLang="en-US" sz="2000" dirty="0"/>
                  <a:t>）</a:t>
                </a:r>
                <a:r>
                  <a:rPr kumimoji="1" lang="en-US" altLang="zh-CN" sz="2000" dirty="0"/>
                  <a:t>/</a:t>
                </a:r>
                <a:r>
                  <a:rPr kumimoji="1" lang="zh-CN" altLang="en-US" sz="2000" dirty="0"/>
                  <a:t>（</a:t>
                </a:r>
                <a:r>
                  <a:rPr kumimoji="1" lang="en-US" altLang="zh-CN" sz="2000" dirty="0"/>
                  <a:t>320+300</a:t>
                </a:r>
                <a:r>
                  <a:rPr kumimoji="1" lang="zh-CN" altLang="en-US" sz="2000" dirty="0"/>
                  <a:t>）</a:t>
                </a:r>
                <a:r>
                  <a:rPr kumimoji="1" lang="en-US" altLang="zh-CN" sz="2000" dirty="0"/>
                  <a:t>=32.25%</a:t>
                </a:r>
              </a:p>
              <a:p>
                <a:pPr marL="0" indent="0">
                  <a:buNone/>
                </a:pPr>
                <a:r>
                  <a:rPr kumimoji="1" lang="zh-CN" altLang="en-US" sz="2000" dirty="0"/>
                  <a:t>如果性别与违约不相关，意味着这男性与女性的违约率是同等的，都是</a:t>
                </a:r>
                <a:r>
                  <a:rPr kumimoji="1" lang="en-US" altLang="zh-CN" sz="2000" dirty="0"/>
                  <a:t>32.25%</a:t>
                </a:r>
                <a:r>
                  <a:rPr kumimoji="1" lang="zh-CN" altLang="en-US" sz="2000" dirty="0"/>
                  <a:t>，则：</a:t>
                </a:r>
              </a:p>
              <a:p>
                <a:pPr marL="0" indent="0">
                  <a:buNone/>
                </a:pPr>
                <a:r>
                  <a:rPr kumimoji="1" lang="zh-CN" altLang="en-US" sz="2000" dirty="0"/>
                  <a:t>男性违约的期望值为</a:t>
                </a:r>
                <a:r>
                  <a:rPr kumimoji="1" lang="en-US" altLang="zh-CN" sz="2000" dirty="0"/>
                  <a:t>320</a:t>
                </a:r>
                <a:r>
                  <a:rPr kumimoji="1" lang="zh-CN" altLang="en-US" sz="2000" dirty="0"/>
                  <a:t>*</a:t>
                </a:r>
                <a:r>
                  <a:rPr kumimoji="1" lang="en-US" altLang="zh-CN" sz="2000" dirty="0"/>
                  <a:t>32.25%</a:t>
                </a:r>
                <a:r>
                  <a:rPr kumimoji="1" lang="zh-CN" altLang="en-US" sz="2000" dirty="0"/>
                  <a:t> </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dirty="0"/>
                  <a:t> </a:t>
                </a:r>
                <a:r>
                  <a:rPr kumimoji="1" lang="en-US" altLang="zh-CN" sz="2000" dirty="0"/>
                  <a:t>104</a:t>
                </a:r>
                <a:r>
                  <a:rPr kumimoji="1" lang="zh-CN" altLang="en-US" sz="2000" dirty="0" smtClean="0"/>
                  <a:t>，非违约的期望</a:t>
                </a:r>
                <a:r>
                  <a:rPr kumimoji="1" lang="en-US" altLang="zh-CN" sz="2000" dirty="0" smtClean="0"/>
                  <a:t>=320-104=216</a:t>
                </a:r>
                <a:endParaRPr kumimoji="1" lang="zh-CN" altLang="en-US" sz="2000" dirty="0"/>
              </a:p>
              <a:p>
                <a:pPr marL="0" indent="0">
                  <a:buNone/>
                </a:pPr>
                <a:r>
                  <a:rPr kumimoji="1" lang="zh-CN" altLang="en-US" sz="2000" dirty="0"/>
                  <a:t>女性违约的期望值为</a:t>
                </a:r>
                <a:r>
                  <a:rPr kumimoji="1" lang="en-US" altLang="zh-CN" sz="2000" dirty="0"/>
                  <a:t>300</a:t>
                </a:r>
                <a:r>
                  <a:rPr kumimoji="1" lang="zh-CN" altLang="en-US" sz="2000" dirty="0"/>
                  <a:t>*</a:t>
                </a:r>
                <a:r>
                  <a:rPr kumimoji="1" lang="en-US" altLang="zh-CN" sz="2000" dirty="0"/>
                  <a:t>32.25%</a:t>
                </a:r>
                <a:r>
                  <a:rPr kumimoji="1" lang="zh-CN" altLang="en-US" sz="2000" dirty="0"/>
                  <a:t> </a:t>
                </a:r>
                <a14:m>
                  <m:oMath xmlns:m="http://schemas.openxmlformats.org/officeDocument/2006/math">
                    <m:r>
                      <a:rPr kumimoji="1" lang="en-US" altLang="zh-CN" sz="2000" i="1">
                        <a:latin typeface="Cambria Math" charset="0"/>
                        <a:ea typeface="Cambria Math" charset="0"/>
                        <a:cs typeface="Cambria Math" charset="0"/>
                      </a:rPr>
                      <m:t>≈</m:t>
                    </m:r>
                  </m:oMath>
                </a14:m>
                <a:r>
                  <a:rPr kumimoji="1" lang="zh-CN" altLang="en-US" sz="2000" dirty="0"/>
                  <a:t> </a:t>
                </a:r>
                <a:r>
                  <a:rPr kumimoji="1" lang="en-US" altLang="zh-CN" sz="2000" dirty="0"/>
                  <a:t>97</a:t>
                </a:r>
                <a14:m>
                  <m:oMath xmlns:m="http://schemas.openxmlformats.org/officeDocument/2006/math">
                    <m:r>
                      <a:rPr kumimoji="1" lang="en-US" altLang="zh-CN" sz="2000" i="1">
                        <a:latin typeface="Cambria Math" charset="0"/>
                        <a:ea typeface="Cambria Math" charset="0"/>
                        <a:cs typeface="Cambria Math" charset="0"/>
                      </a:rPr>
                      <m:t> </m:t>
                    </m:r>
                  </m:oMath>
                </a14:m>
                <a:r>
                  <a:rPr kumimoji="1" lang="zh-CN" altLang="en-US" sz="2000" dirty="0" smtClean="0"/>
                  <a:t>，</a:t>
                </a:r>
                <a:r>
                  <a:rPr kumimoji="1" lang="zh-CN" altLang="en-US" sz="2000" dirty="0"/>
                  <a:t>非违约的期望</a:t>
                </a:r>
                <a:r>
                  <a:rPr kumimoji="1" lang="en-US" altLang="zh-CN" sz="2000" dirty="0" smtClean="0"/>
                  <a:t>=300-97=203</a:t>
                </a:r>
                <a:endParaRPr kumimoji="1" lang="zh-CN" altLang="en-US" sz="2000" dirty="0"/>
              </a:p>
              <a:p>
                <a:pPr marL="0" indent="0">
                  <a:buNone/>
                </a:pPr>
                <a:r>
                  <a:rPr kumimoji="1" lang="zh-CN" altLang="en-US" sz="2000" dirty="0"/>
                  <a:t>由于有随机因素的存在，即使“性别与违约不相关”的假设成立，观察到的男性与女性的实际违约人群也不会精确地等于</a:t>
                </a:r>
                <a:r>
                  <a:rPr kumimoji="1" lang="en-US" altLang="zh-CN" sz="2000" dirty="0"/>
                  <a:t>104</a:t>
                </a:r>
                <a:r>
                  <a:rPr kumimoji="1" lang="zh-CN" altLang="en-US" sz="2000" dirty="0"/>
                  <a:t>和</a:t>
                </a:r>
                <a:r>
                  <a:rPr kumimoji="1" lang="en-US" altLang="zh-CN" sz="2000" dirty="0"/>
                  <a:t>97</a:t>
                </a:r>
                <a:r>
                  <a:rPr kumimoji="1" lang="zh-CN" altLang="en-US" sz="2000" dirty="0"/>
                  <a:t>。卡方检验的思想就是衡量预测值与观察值的差究竟有多大的概率是随机因素引起的。如果这个概率很小， “性别与违约不相关”的假设是不成成立的，因此男、女性的违约率是不同的</a:t>
                </a:r>
                <a:r>
                  <a:rPr kumimoji="1" lang="zh-CN" altLang="en-US" sz="2000" dirty="0" smtClean="0"/>
                  <a:t>。此处概率需要以卡方值对应的概率来描述：</a:t>
                </a:r>
              </a:p>
              <a:p>
                <a:pPr marL="0" indent="0">
                  <a:buNone/>
                </a:pPr>
                <a14:m>
                  <m:oMathPara xmlns:m="http://schemas.openxmlformats.org/officeDocument/2006/math">
                    <m:oMathParaPr>
                      <m:jc m:val="centerGroup"/>
                    </m:oMathParaPr>
                    <m:oMath xmlns:m="http://schemas.openxmlformats.org/officeDocument/2006/math">
                      <m:sSup>
                        <m:sSupPr>
                          <m:ctrlPr>
                            <a:rPr kumimoji="1" lang="en-US" altLang="zh-CN" sz="2000" b="0" i="1" smtClean="0">
                              <a:latin typeface="Cambria Math" charset="0"/>
                            </a:rPr>
                          </m:ctrlPr>
                        </m:sSupPr>
                        <m:e>
                          <m:r>
                            <a:rPr kumimoji="1" lang="en-US" altLang="zh-CN" sz="2000" b="0" i="1" smtClean="0">
                              <a:latin typeface="Cambria Math" charset="0"/>
                            </a:rPr>
                            <m:t>𝜒</m:t>
                          </m:r>
                        </m:e>
                        <m:sup>
                          <m:r>
                            <a:rPr kumimoji="1" lang="en-US" altLang="zh-CN" sz="2000" b="0" i="1" smtClean="0">
                              <a:latin typeface="Cambria Math" charset="0"/>
                            </a:rPr>
                            <m:t>2</m:t>
                          </m:r>
                        </m:sup>
                      </m:sSup>
                      <m:r>
                        <a:rPr kumimoji="1" lang="en-US" altLang="zh-CN" sz="2000" b="0" i="1" smtClean="0">
                          <a:latin typeface="Cambria Math" charset="0"/>
                        </a:rPr>
                        <m:t>=</m:t>
                      </m:r>
                      <m:f>
                        <m:fPr>
                          <m:ctrlPr>
                            <a:rPr kumimoji="1" lang="bg-BG" altLang="zh-CN" sz="2000" b="0" i="1" smtClean="0">
                              <a:latin typeface="Cambria Math" charset="0"/>
                            </a:rPr>
                          </m:ctrlPr>
                        </m:fPr>
                        <m:num>
                          <m:sSup>
                            <m:sSupPr>
                              <m:ctrlPr>
                                <a:rPr kumimoji="1" lang="en-US" altLang="zh-CN" sz="2000" b="0" i="1" smtClean="0">
                                  <a:latin typeface="Cambria Math" charset="0"/>
                                </a:rPr>
                              </m:ctrlPr>
                            </m:sSupPr>
                            <m:e>
                              <m:d>
                                <m:dPr>
                                  <m:ctrlPr>
                                    <a:rPr kumimoji="1" lang="en-US" altLang="zh-CN" sz="2000" b="0" i="1" smtClean="0">
                                      <a:latin typeface="Cambria Math" charset="0"/>
                                    </a:rPr>
                                  </m:ctrlPr>
                                </m:dPr>
                                <m:e>
                                  <m:r>
                                    <a:rPr kumimoji="1" lang="en-US" altLang="zh-CN" sz="2000" b="0" i="1" smtClean="0">
                                      <a:latin typeface="Cambria Math" charset="0"/>
                                    </a:rPr>
                                    <m:t>104−120</m:t>
                                  </m:r>
                                </m:e>
                              </m:d>
                            </m:e>
                            <m:sup>
                              <m:r>
                                <a:rPr kumimoji="1" lang="en-US" altLang="zh-CN" sz="2000" b="0" i="1" smtClean="0">
                                  <a:latin typeface="Cambria Math" charset="0"/>
                                </a:rPr>
                                <m:t>2</m:t>
                              </m:r>
                            </m:sup>
                          </m:sSup>
                        </m:num>
                        <m:den>
                          <m:r>
                            <a:rPr kumimoji="1" lang="en-US" altLang="zh-CN" sz="2000" b="0" i="1" smtClean="0">
                              <a:latin typeface="Cambria Math" charset="0"/>
                            </a:rPr>
                            <m:t>104</m:t>
                          </m:r>
                        </m:den>
                      </m:f>
                      <m:r>
                        <a:rPr kumimoji="1" lang="en-US" altLang="zh-CN" sz="2000" b="0" i="1" smtClean="0">
                          <a:latin typeface="Cambria Math" charset="0"/>
                        </a:rPr>
                        <m:t>+</m:t>
                      </m:r>
                      <m:f>
                        <m:fPr>
                          <m:ctrlPr>
                            <a:rPr kumimoji="1" lang="bg-BG" altLang="zh-CN" sz="2000" i="1">
                              <a:latin typeface="Cambria Math" charset="0"/>
                            </a:rPr>
                          </m:ctrlPr>
                        </m:fPr>
                        <m:num>
                          <m:sSup>
                            <m:sSupPr>
                              <m:ctrlPr>
                                <a:rPr kumimoji="1" lang="en-US" altLang="zh-CN" sz="2000" i="1">
                                  <a:latin typeface="Cambria Math" charset="0"/>
                                </a:rPr>
                              </m:ctrlPr>
                            </m:sSupPr>
                            <m:e>
                              <m:d>
                                <m:dPr>
                                  <m:ctrlPr>
                                    <a:rPr kumimoji="1" lang="en-US" altLang="zh-CN" sz="2000" i="1">
                                      <a:latin typeface="Cambria Math" charset="0"/>
                                    </a:rPr>
                                  </m:ctrlPr>
                                </m:dPr>
                                <m:e>
                                  <m:r>
                                    <a:rPr kumimoji="1" lang="en-US" altLang="zh-CN" sz="2000" b="0" i="1" smtClean="0">
                                      <a:latin typeface="Cambria Math" charset="0"/>
                                    </a:rPr>
                                    <m:t>200</m:t>
                                  </m:r>
                                  <m:r>
                                    <a:rPr kumimoji="1" lang="en-US" altLang="zh-CN" sz="2000" i="1">
                                      <a:latin typeface="Cambria Math" charset="0"/>
                                    </a:rPr>
                                    <m:t>−</m:t>
                                  </m:r>
                                  <m:r>
                                    <a:rPr kumimoji="1" lang="en-US" altLang="zh-CN" sz="2000" b="0" i="1" smtClean="0">
                                      <a:latin typeface="Cambria Math" charset="0"/>
                                    </a:rPr>
                                    <m:t>216</m:t>
                                  </m:r>
                                </m:e>
                              </m:d>
                            </m:e>
                            <m:sup>
                              <m:r>
                                <a:rPr kumimoji="1" lang="en-US" altLang="zh-CN" sz="2000" i="1">
                                  <a:latin typeface="Cambria Math" charset="0"/>
                                </a:rPr>
                                <m:t>2</m:t>
                              </m:r>
                            </m:sup>
                          </m:sSup>
                        </m:num>
                        <m:den>
                          <m:r>
                            <a:rPr kumimoji="1" lang="en-US" altLang="zh-CN" sz="2000" b="0" i="1" smtClean="0">
                              <a:latin typeface="Cambria Math" charset="0"/>
                            </a:rPr>
                            <m:t>216</m:t>
                          </m:r>
                        </m:den>
                      </m:f>
                      <m:r>
                        <a:rPr kumimoji="1" lang="en-US" altLang="zh-CN" sz="2000" b="0" i="1" smtClean="0">
                          <a:latin typeface="Cambria Math" charset="0"/>
                        </a:rPr>
                        <m:t>+</m:t>
                      </m:r>
                      <m:f>
                        <m:fPr>
                          <m:ctrlPr>
                            <a:rPr kumimoji="1" lang="bg-BG" altLang="zh-CN" sz="2000" i="1">
                              <a:latin typeface="Cambria Math" charset="0"/>
                            </a:rPr>
                          </m:ctrlPr>
                        </m:fPr>
                        <m:num>
                          <m:sSup>
                            <m:sSupPr>
                              <m:ctrlPr>
                                <a:rPr kumimoji="1" lang="en-US" altLang="zh-CN" sz="2000" i="1">
                                  <a:latin typeface="Cambria Math" charset="0"/>
                                </a:rPr>
                              </m:ctrlPr>
                            </m:sSupPr>
                            <m:e>
                              <m:d>
                                <m:dPr>
                                  <m:ctrlPr>
                                    <a:rPr kumimoji="1" lang="en-US" altLang="zh-CN" sz="2000" i="1">
                                      <a:latin typeface="Cambria Math" charset="0"/>
                                    </a:rPr>
                                  </m:ctrlPr>
                                </m:dPr>
                                <m:e>
                                  <m:r>
                                    <a:rPr kumimoji="1" lang="en-US" altLang="zh-CN" sz="2000" b="0" i="1" smtClean="0">
                                      <a:latin typeface="Cambria Math" charset="0"/>
                                    </a:rPr>
                                    <m:t>97</m:t>
                                  </m:r>
                                  <m:r>
                                    <a:rPr kumimoji="1" lang="en-US" altLang="zh-CN" sz="2000" i="1">
                                      <a:latin typeface="Cambria Math" charset="0"/>
                                    </a:rPr>
                                    <m:t>−</m:t>
                                  </m:r>
                                  <m:r>
                                    <a:rPr kumimoji="1" lang="en-US" altLang="zh-CN" sz="2000" b="0" i="1" smtClean="0">
                                      <a:latin typeface="Cambria Math" charset="0"/>
                                    </a:rPr>
                                    <m:t>80</m:t>
                                  </m:r>
                                </m:e>
                              </m:d>
                            </m:e>
                            <m:sup>
                              <m:r>
                                <a:rPr kumimoji="1" lang="en-US" altLang="zh-CN" sz="2000" i="1">
                                  <a:latin typeface="Cambria Math" charset="0"/>
                                </a:rPr>
                                <m:t>2</m:t>
                              </m:r>
                            </m:sup>
                          </m:sSup>
                        </m:num>
                        <m:den>
                          <m:r>
                            <a:rPr kumimoji="1" lang="en-US" altLang="zh-CN" sz="2000" b="0" i="1" smtClean="0">
                              <a:latin typeface="Cambria Math" charset="0"/>
                            </a:rPr>
                            <m:t>97</m:t>
                          </m:r>
                        </m:den>
                      </m:f>
                      <m:r>
                        <a:rPr kumimoji="1" lang="en-US" altLang="zh-CN" sz="2000" i="1">
                          <a:latin typeface="Cambria Math" charset="0"/>
                        </a:rPr>
                        <m:t>+</m:t>
                      </m:r>
                      <m:f>
                        <m:fPr>
                          <m:ctrlPr>
                            <a:rPr kumimoji="1" lang="bg-BG" altLang="zh-CN" sz="2000" i="1">
                              <a:latin typeface="Cambria Math" charset="0"/>
                            </a:rPr>
                          </m:ctrlPr>
                        </m:fPr>
                        <m:num>
                          <m:sSup>
                            <m:sSupPr>
                              <m:ctrlPr>
                                <a:rPr kumimoji="1" lang="en-US" altLang="zh-CN" sz="2000" i="1">
                                  <a:latin typeface="Cambria Math" charset="0"/>
                                </a:rPr>
                              </m:ctrlPr>
                            </m:sSupPr>
                            <m:e>
                              <m:d>
                                <m:dPr>
                                  <m:ctrlPr>
                                    <a:rPr kumimoji="1" lang="en-US" altLang="zh-CN" sz="2000" i="1">
                                      <a:latin typeface="Cambria Math" charset="0"/>
                                    </a:rPr>
                                  </m:ctrlPr>
                                </m:dPr>
                                <m:e>
                                  <m:r>
                                    <a:rPr kumimoji="1" lang="en-US" altLang="zh-CN" sz="2000" i="1">
                                      <a:latin typeface="Cambria Math" charset="0"/>
                                    </a:rPr>
                                    <m:t>2</m:t>
                                  </m:r>
                                  <m:r>
                                    <a:rPr kumimoji="1" lang="en-US" altLang="zh-CN" sz="2000" b="0" i="1" smtClean="0">
                                      <a:latin typeface="Cambria Math" charset="0"/>
                                    </a:rPr>
                                    <m:t>2</m:t>
                                  </m:r>
                                  <m:r>
                                    <a:rPr kumimoji="1" lang="en-US" altLang="zh-CN" sz="2000" i="1">
                                      <a:latin typeface="Cambria Math" charset="0"/>
                                    </a:rPr>
                                    <m:t>0−</m:t>
                                  </m:r>
                                  <m:r>
                                    <a:rPr kumimoji="1" lang="en-US" altLang="zh-CN" sz="2000" b="0" i="1" smtClean="0">
                                      <a:latin typeface="Cambria Math" charset="0"/>
                                    </a:rPr>
                                    <m:t>203</m:t>
                                  </m:r>
                                </m:e>
                              </m:d>
                            </m:e>
                            <m:sup>
                              <m:r>
                                <a:rPr kumimoji="1" lang="en-US" altLang="zh-CN" sz="2000" i="1">
                                  <a:latin typeface="Cambria Math" charset="0"/>
                                </a:rPr>
                                <m:t>2</m:t>
                              </m:r>
                            </m:sup>
                          </m:sSup>
                        </m:num>
                        <m:den>
                          <m:r>
                            <a:rPr kumimoji="1" lang="en-US" altLang="zh-CN" sz="2000" b="0" i="1" smtClean="0">
                              <a:latin typeface="Cambria Math" charset="0"/>
                            </a:rPr>
                            <m:t>203</m:t>
                          </m:r>
                        </m:den>
                      </m:f>
                      <m:r>
                        <a:rPr kumimoji="1" lang="en-US" altLang="zh-CN" sz="2000" b="0" i="1" smtClean="0">
                          <a:latin typeface="Cambria Math" charset="0"/>
                        </a:rPr>
                        <m:t>=8.05</m:t>
                      </m:r>
                    </m:oMath>
                  </m:oMathPara>
                </a14:m>
                <a:endParaRPr kumimoji="1" lang="zh-CN" altLang="en-US" sz="2000" dirty="0" smtClean="0"/>
              </a:p>
              <a:p>
                <a:pPr marL="0" indent="0">
                  <a:buNone/>
                </a:pPr>
                <a:endParaRPr kumimoji="1" lang="zh-CN" altLang="en-US" sz="2000" dirty="0"/>
              </a:p>
              <a:p>
                <a:pPr marL="0" indent="0">
                  <a:buNone/>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59508" y="884279"/>
                <a:ext cx="7372552" cy="5383037"/>
              </a:xfrm>
              <a:blipFill rotWithShape="0">
                <a:blip r:embed="rId2"/>
                <a:stretch>
                  <a:fillRect l="-1323" t="-2492"/>
                </a:stretch>
              </a:blipFill>
            </p:spPr>
            <p:txBody>
              <a:bodyPr/>
              <a:lstStyle/>
              <a:p>
                <a:r>
                  <a:rPr lang="zh-CN"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945117276"/>
              </p:ext>
            </p:extLst>
          </p:nvPr>
        </p:nvGraphicFramePr>
        <p:xfrm>
          <a:off x="7732060" y="1382805"/>
          <a:ext cx="3999440" cy="1158688"/>
        </p:xfrm>
        <a:graphic>
          <a:graphicData uri="http://schemas.openxmlformats.org/drawingml/2006/table">
            <a:tbl>
              <a:tblPr firstRow="1" bandRow="1">
                <a:tableStyleId>{5C22544A-7EE6-4342-B048-85BDC9FD1C3A}</a:tableStyleId>
              </a:tblPr>
              <a:tblGrid>
                <a:gridCol w="999860"/>
                <a:gridCol w="999860"/>
                <a:gridCol w="999860"/>
                <a:gridCol w="999860"/>
              </a:tblGrid>
              <a:tr h="382686">
                <a:tc>
                  <a:txBody>
                    <a:bodyPr/>
                    <a:lstStyle/>
                    <a:p>
                      <a:r>
                        <a:rPr lang="zh-CN" altLang="en-US" dirty="0" smtClean="0"/>
                        <a:t>性别</a:t>
                      </a:r>
                      <a:endParaRPr lang="zh-CN" altLang="en-US" dirty="0"/>
                    </a:p>
                  </a:txBody>
                  <a:tcPr/>
                </a:tc>
                <a:tc>
                  <a:txBody>
                    <a:bodyPr/>
                    <a:lstStyle/>
                    <a:p>
                      <a:r>
                        <a:rPr lang="zh-CN" altLang="en-US" dirty="0" smtClean="0"/>
                        <a:t>违约</a:t>
                      </a:r>
                      <a:endParaRPr lang="zh-CN" altLang="en-US" dirty="0"/>
                    </a:p>
                  </a:txBody>
                  <a:tcPr/>
                </a:tc>
                <a:tc>
                  <a:txBody>
                    <a:bodyPr/>
                    <a:lstStyle/>
                    <a:p>
                      <a:r>
                        <a:rPr lang="zh-CN" altLang="en-US" dirty="0" smtClean="0"/>
                        <a:t>正常</a:t>
                      </a:r>
                      <a:endParaRPr lang="zh-CN" altLang="en-US" dirty="0"/>
                    </a:p>
                  </a:txBody>
                  <a:tcPr/>
                </a:tc>
                <a:tc>
                  <a:txBody>
                    <a:bodyPr/>
                    <a:lstStyle/>
                    <a:p>
                      <a:r>
                        <a:rPr lang="zh-CN" altLang="en-US" dirty="0" smtClean="0"/>
                        <a:t>总计</a:t>
                      </a:r>
                      <a:endParaRPr lang="zh-CN" altLang="en-US" dirty="0"/>
                    </a:p>
                  </a:txBody>
                  <a:tcPr/>
                </a:tc>
              </a:tr>
              <a:tr h="3880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男</a:t>
                      </a:r>
                    </a:p>
                  </a:txBody>
                  <a:tcPr/>
                </a:tc>
                <a:tc>
                  <a:txBody>
                    <a:bodyPr/>
                    <a:lstStyle/>
                    <a:p>
                      <a:r>
                        <a:rPr lang="en-US" altLang="zh-CN" dirty="0" smtClean="0"/>
                        <a:t>120</a:t>
                      </a:r>
                      <a:endParaRPr lang="zh-CN" altLang="en-US" dirty="0"/>
                    </a:p>
                  </a:txBody>
                  <a:tcPr/>
                </a:tc>
                <a:tc>
                  <a:txBody>
                    <a:bodyPr/>
                    <a:lstStyle/>
                    <a:p>
                      <a:r>
                        <a:rPr lang="en-US" altLang="zh-CN" dirty="0" smtClean="0"/>
                        <a:t>200</a:t>
                      </a:r>
                      <a:endParaRPr lang="zh-CN" altLang="en-US" dirty="0"/>
                    </a:p>
                  </a:txBody>
                  <a:tcPr/>
                </a:tc>
                <a:tc>
                  <a:txBody>
                    <a:bodyPr/>
                    <a:lstStyle/>
                    <a:p>
                      <a:r>
                        <a:rPr lang="en-US" altLang="zh-CN" dirty="0" smtClean="0"/>
                        <a:t>320</a:t>
                      </a:r>
                      <a:endParaRPr lang="zh-CN" altLang="en-US" dirty="0"/>
                    </a:p>
                  </a:txBody>
                  <a:tcPr/>
                </a:tc>
              </a:tr>
              <a:tr h="388001">
                <a:tc>
                  <a:txBody>
                    <a:bodyPr/>
                    <a:lstStyle/>
                    <a:p>
                      <a:r>
                        <a:rPr lang="zh-CN" altLang="en-US" dirty="0" smtClean="0"/>
                        <a:t>女</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220</a:t>
                      </a:r>
                      <a:endParaRPr lang="zh-CN" altLang="en-US" dirty="0"/>
                    </a:p>
                  </a:txBody>
                  <a:tcPr/>
                </a:tc>
                <a:tc>
                  <a:txBody>
                    <a:bodyPr/>
                    <a:lstStyle/>
                    <a:p>
                      <a:r>
                        <a:rPr lang="en-US" altLang="zh-CN" dirty="0" smtClean="0"/>
                        <a:t>300</a:t>
                      </a:r>
                      <a:endParaRPr lang="zh-CN" altLang="en-US" dirty="0"/>
                    </a:p>
                  </a:txBody>
                  <a:tcPr/>
                </a:tc>
              </a:tr>
            </a:tbl>
          </a:graphicData>
        </a:graphic>
      </p:graphicFrame>
      <mc:AlternateContent xmlns:mc="http://schemas.openxmlformats.org/markup-compatibility/2006" xmlns:a14="http://schemas.microsoft.com/office/drawing/2010/main">
        <mc:Choice Requires="a14">
          <p:sp>
            <p:nvSpPr>
              <p:cNvPr id="5" name="文本框 4"/>
              <p:cNvSpPr txBox="1"/>
              <p:nvPr/>
            </p:nvSpPr>
            <p:spPr>
              <a:xfrm>
                <a:off x="7736497" y="3711388"/>
                <a:ext cx="3995004" cy="1200329"/>
              </a:xfrm>
              <a:prstGeom prst="rect">
                <a:avLst/>
              </a:prstGeom>
              <a:noFill/>
            </p:spPr>
            <p:txBody>
              <a:bodyPr wrap="square" rtlCol="0">
                <a:spAutoFit/>
              </a:bodyPr>
              <a:lstStyle/>
              <a:p>
                <a:r>
                  <a:rPr kumimoji="1" lang="zh-CN" altLang="en-US" dirty="0" smtClean="0"/>
                  <a:t>由于性别与违约状况各有</a:t>
                </a:r>
                <a:r>
                  <a:rPr kumimoji="1" lang="en-US" altLang="zh-CN" dirty="0" smtClean="0"/>
                  <a:t>2</a:t>
                </a:r>
                <a:r>
                  <a:rPr kumimoji="1" lang="zh-CN" altLang="en-US" dirty="0" smtClean="0"/>
                  <a:t>种类别，卡方检验的自由度为（</a:t>
                </a:r>
                <a:r>
                  <a:rPr kumimoji="1" lang="en-US" altLang="zh-CN" dirty="0" smtClean="0"/>
                  <a:t>2-1</a:t>
                </a:r>
                <a:r>
                  <a:rPr kumimoji="1" lang="zh-CN" altLang="en-US" dirty="0" smtClean="0"/>
                  <a:t>）（</a:t>
                </a:r>
                <a:r>
                  <a:rPr kumimoji="1" lang="en-US" altLang="zh-CN" dirty="0" smtClean="0"/>
                  <a:t>2-1</a:t>
                </a:r>
                <a:r>
                  <a:rPr kumimoji="1" lang="zh-CN" altLang="en-US" dirty="0" smtClean="0"/>
                  <a:t>）</a:t>
                </a:r>
                <a:r>
                  <a:rPr kumimoji="1" lang="en-US" altLang="zh-CN" dirty="0" smtClean="0"/>
                  <a:t>=1</a:t>
                </a:r>
                <a:r>
                  <a:rPr kumimoji="1" lang="zh-CN" altLang="en-US" dirty="0" smtClean="0"/>
                  <a:t>，</a:t>
                </a:r>
                <a14:m>
                  <m:oMath xmlns:m="http://schemas.openxmlformats.org/officeDocument/2006/math">
                    <m:sSup>
                      <m:sSupPr>
                        <m:ctrlPr>
                          <a:rPr kumimoji="1" lang="en-US" altLang="zh-CN" i="1">
                            <a:latin typeface="Cambria Math" charset="0"/>
                          </a:rPr>
                        </m:ctrlPr>
                      </m:sSupPr>
                      <m:e>
                        <m:r>
                          <a:rPr kumimoji="1" lang="en-US" altLang="zh-CN" i="1">
                            <a:latin typeface="Cambria Math" charset="0"/>
                          </a:rPr>
                          <m:t>𝜒</m:t>
                        </m:r>
                      </m:e>
                      <m:sup>
                        <m:r>
                          <a:rPr kumimoji="1" lang="en-US" altLang="zh-CN" i="1">
                            <a:latin typeface="Cambria Math" charset="0"/>
                          </a:rPr>
                          <m:t>2</m:t>
                        </m:r>
                      </m:sup>
                    </m:sSup>
                  </m:oMath>
                </a14:m>
                <a:r>
                  <a:rPr kumimoji="1" lang="en-US" altLang="zh-CN" dirty="0" smtClean="0"/>
                  <a:t>=8.05</a:t>
                </a:r>
                <a:r>
                  <a:rPr kumimoji="1" lang="zh-CN" altLang="en-US" dirty="0" smtClean="0"/>
                  <a:t> 对应的</a:t>
                </a:r>
                <a:r>
                  <a:rPr kumimoji="1" lang="en-US" altLang="zh-CN" dirty="0" smtClean="0"/>
                  <a:t>p</a:t>
                </a:r>
                <a:r>
                  <a:rPr kumimoji="1" lang="zh-CN" altLang="en-US" dirty="0" smtClean="0"/>
                  <a:t>值</a:t>
                </a:r>
                <a:r>
                  <a:rPr kumimoji="1" lang="en-US" altLang="zh-CN" dirty="0" smtClean="0"/>
                  <a:t>=0.005,</a:t>
                </a:r>
                <a:r>
                  <a:rPr kumimoji="1" lang="zh-CN" altLang="en-US" dirty="0" smtClean="0"/>
                  <a:t>因此性别在违约行为上有显著地影响。</a:t>
                </a:r>
              </a:p>
            </p:txBody>
          </p:sp>
        </mc:Choice>
        <mc:Fallback xmlns="">
          <p:sp>
            <p:nvSpPr>
              <p:cNvPr id="5" name="文本框 4"/>
              <p:cNvSpPr txBox="1">
                <a:spLocks noRot="1" noChangeAspect="1" noMove="1" noResize="1" noEditPoints="1" noAdjustHandles="1" noChangeArrowheads="1" noChangeShapeType="1" noTextEdit="1"/>
              </p:cNvSpPr>
              <p:nvPr/>
            </p:nvSpPr>
            <p:spPr>
              <a:xfrm>
                <a:off x="7736497" y="3711388"/>
                <a:ext cx="3995004" cy="1200329"/>
              </a:xfrm>
              <a:prstGeom prst="rect">
                <a:avLst/>
              </a:prstGeom>
              <a:blipFill rotWithShape="0">
                <a:blip r:embed="rId3"/>
                <a:stretch>
                  <a:fillRect l="-1221" t="-4569" r="-1374" b="-5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9018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4925">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12066</TotalTime>
  <Words>3499</Words>
  <Application>Microsoft Macintosh PowerPoint</Application>
  <PresentationFormat>宽屏</PresentationFormat>
  <Paragraphs>305</Paragraphs>
  <Slides>29</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Calibri</vt:lpstr>
      <vt:lpstr>Calibri Light</vt:lpstr>
      <vt:lpstr>Cambria Math</vt:lpstr>
      <vt:lpstr>Microsoft YaHei</vt:lpstr>
      <vt:lpstr>Wingdings</vt:lpstr>
      <vt:lpstr>宋体</vt:lpstr>
      <vt:lpstr>微软雅黑</vt:lpstr>
      <vt:lpstr>Arial</vt:lpstr>
      <vt:lpstr>Office Theme</vt:lpstr>
      <vt:lpstr>自定义设计方案</vt:lpstr>
      <vt:lpstr>申请评分卡模型  数据的预处理与特征构建(续)</vt:lpstr>
      <vt:lpstr>课程简介</vt:lpstr>
      <vt:lpstr>PowerPoint 演示文稿</vt:lpstr>
      <vt:lpstr>特征的分箱</vt:lpstr>
      <vt:lpstr>特征的分箱</vt:lpstr>
      <vt:lpstr>特征的分箱</vt:lpstr>
      <vt:lpstr>特征的分箱</vt:lpstr>
      <vt:lpstr>特征的分箱</vt:lpstr>
      <vt:lpstr>特征的分箱</vt:lpstr>
      <vt:lpstr>特征的分箱</vt:lpstr>
      <vt:lpstr>特征的分箱</vt:lpstr>
      <vt:lpstr>特征的分箱</vt:lpstr>
      <vt:lpstr>特征的分箱</vt:lpstr>
      <vt:lpstr>特征的分箱</vt:lpstr>
      <vt:lpstr>特征的分箱</vt:lpstr>
      <vt:lpstr>特征的分箱</vt:lpstr>
      <vt:lpstr>WOE与特征信息值</vt:lpstr>
      <vt:lpstr>WOE与特征信息值</vt:lpstr>
      <vt:lpstr>WOE与特征信息值</vt:lpstr>
      <vt:lpstr>WOE与特征信息值</vt:lpstr>
      <vt:lpstr>WOE与特征信息值</vt:lpstr>
      <vt:lpstr>WOE与特征信息值</vt:lpstr>
      <vt:lpstr>WOE与特征信息值</vt:lpstr>
      <vt:lpstr>单变量分析与多变量分析</vt:lpstr>
      <vt:lpstr>单变量分析与多变量分析</vt:lpstr>
      <vt:lpstr>单变量分析与多变量分析</vt:lpstr>
      <vt:lpstr>单变量分析与多变量分析</vt:lpstr>
      <vt:lpstr>单变量分析与多变量分析</vt:lpstr>
      <vt:lpstr>更多商业智能BI和大数据精品视频尽在  www.hellobi.com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Microsoft Office 用户</cp:lastModifiedBy>
  <cp:revision>501</cp:revision>
  <dcterms:created xsi:type="dcterms:W3CDTF">2014-07-25T06:10:39Z</dcterms:created>
  <dcterms:modified xsi:type="dcterms:W3CDTF">2018-06-06T21:39:55Z</dcterms:modified>
</cp:coreProperties>
</file>